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0"/>
  </p:notesMasterIdLst>
  <p:handoutMasterIdLst>
    <p:handoutMasterId r:id="rId61"/>
  </p:handoutMasterIdLst>
  <p:sldIdLst>
    <p:sldId id="264" r:id="rId5"/>
    <p:sldId id="281" r:id="rId6"/>
    <p:sldId id="393" r:id="rId7"/>
    <p:sldId id="282" r:id="rId8"/>
    <p:sldId id="372" r:id="rId9"/>
    <p:sldId id="329" r:id="rId10"/>
    <p:sldId id="370" r:id="rId11"/>
    <p:sldId id="283" r:id="rId12"/>
    <p:sldId id="373" r:id="rId13"/>
    <p:sldId id="374" r:id="rId14"/>
    <p:sldId id="375" r:id="rId15"/>
    <p:sldId id="379" r:id="rId16"/>
    <p:sldId id="304" r:id="rId17"/>
    <p:sldId id="380" r:id="rId18"/>
    <p:sldId id="381" r:id="rId19"/>
    <p:sldId id="382" r:id="rId20"/>
    <p:sldId id="331" r:id="rId21"/>
    <p:sldId id="386" r:id="rId22"/>
    <p:sldId id="398" r:id="rId23"/>
    <p:sldId id="387" r:id="rId24"/>
    <p:sldId id="284" r:id="rId25"/>
    <p:sldId id="371" r:id="rId26"/>
    <p:sldId id="287" r:id="rId27"/>
    <p:sldId id="334" r:id="rId28"/>
    <p:sldId id="388" r:id="rId29"/>
    <p:sldId id="286" r:id="rId30"/>
    <p:sldId id="336" r:id="rId31"/>
    <p:sldId id="353" r:id="rId32"/>
    <p:sldId id="269" r:id="rId33"/>
    <p:sldId id="338" r:id="rId34"/>
    <p:sldId id="292" r:id="rId35"/>
    <p:sldId id="305" r:id="rId36"/>
    <p:sldId id="306" r:id="rId37"/>
    <p:sldId id="307" r:id="rId38"/>
    <p:sldId id="308" r:id="rId39"/>
    <p:sldId id="310" r:id="rId40"/>
    <p:sldId id="328" r:id="rId41"/>
    <p:sldId id="268" r:id="rId42"/>
    <p:sldId id="389" r:id="rId43"/>
    <p:sldId id="300" r:id="rId44"/>
    <p:sldId id="390" r:id="rId45"/>
    <p:sldId id="262" r:id="rId46"/>
    <p:sldId id="391" r:id="rId47"/>
    <p:sldId id="342" r:id="rId48"/>
    <p:sldId id="397" r:id="rId49"/>
    <p:sldId id="361" r:id="rId50"/>
    <p:sldId id="362" r:id="rId51"/>
    <p:sldId id="363" r:id="rId52"/>
    <p:sldId id="394" r:id="rId53"/>
    <p:sldId id="395" r:id="rId54"/>
    <p:sldId id="396" r:id="rId55"/>
    <p:sldId id="296" r:id="rId56"/>
    <p:sldId id="298" r:id="rId57"/>
    <p:sldId id="295" r:id="rId58"/>
    <p:sldId id="266" r:id="rId59"/>
  </p:sldIdLst>
  <p:sldSz cx="12188825" cy="6858000"/>
  <p:notesSz cx="6858000" cy="9144000"/>
  <p:defaultTextStyle>
    <a:defPPr rtl="0">
      <a:defRPr lang="zh-TW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B18"/>
    <a:srgbClr val="FCE798"/>
    <a:srgbClr val="FEAA96"/>
    <a:srgbClr val="FBFDA5"/>
    <a:srgbClr val="FFFFCC"/>
    <a:srgbClr val="E5980D"/>
    <a:srgbClr val="FEC200"/>
    <a:srgbClr val="E7F622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深色樣式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深色樣式 1 - 輔色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深色樣式 1 - 輔色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淺色樣式 2 - 輔色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599" autoAdjust="0"/>
  </p:normalViewPr>
  <p:slideViewPr>
    <p:cSldViewPr showGuides="1">
      <p:cViewPr varScale="1">
        <p:scale>
          <a:sx n="116" d="100"/>
          <a:sy n="116" d="100"/>
        </p:scale>
        <p:origin x="336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0" d="100"/>
          <a:sy n="100" d="100"/>
        </p:scale>
        <p:origin x="280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CBD63E1-5F55-4415-9927-5A1CDAC1093B}" type="datetime1">
              <a:rPr lang="zh-TW" altLang="en-US" smtClean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2020/5/17</a:t>
            </a:fld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en-US" altLang="zh-TW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pPr algn="r" rtl="0"/>
              <a:t>‹#›</a:t>
            </a:fld>
            <a:endParaRPr lang="en-US" altLang="zh-TW" dirty="0">
              <a:solidFill>
                <a:schemeClr val="tx2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8FA6F63-22AE-4B79-A78C-3107D4360843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4" name="投影片圖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8796F01-7154-41E0-B48B-A6921757531A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>
            <a:extLst>
              <a:ext uri="{FF2B5EF4-FFF2-40B4-BE49-F238E27FC236}">
                <a16:creationId xmlns:a16="http://schemas.microsoft.com/office/drawing/2014/main" xmlns="" id="{4995C8F2-9E4E-494D-94BE-3805027770A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備忘稿版面配置區 2">
            <a:extLst>
              <a:ext uri="{FF2B5EF4-FFF2-40B4-BE49-F238E27FC236}">
                <a16:creationId xmlns:a16="http://schemas.microsoft.com/office/drawing/2014/main" xmlns="" id="{3F9FDB84-5EF1-4304-BF7B-B4DCF4503B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21508" name="投影片編號版面配置區 3">
            <a:extLst>
              <a:ext uri="{FF2B5EF4-FFF2-40B4-BE49-F238E27FC236}">
                <a16:creationId xmlns:a16="http://schemas.microsoft.com/office/drawing/2014/main" xmlns="" id="{954EF915-DD5D-4E8A-81CD-BD11EE031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40338E5-A278-47BA-8329-0C643A00001B}" type="slidenum">
              <a:rPr kumimoji="0" lang="en-US" altLang="zh-TW" smtClean="0">
                <a:latin typeface="Calibri" panose="020F0502020204030204" pitchFamily="34" charset="0"/>
              </a:rPr>
              <a:pPr/>
              <a:t>6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0640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投影片圖像版面配置區 1">
            <a:extLst>
              <a:ext uri="{FF2B5EF4-FFF2-40B4-BE49-F238E27FC236}">
                <a16:creationId xmlns:a16="http://schemas.microsoft.com/office/drawing/2014/main" xmlns="" id="{9BC629CF-AFB6-4427-B861-9FB73B8AB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備忘稿版面配置區 2">
            <a:extLst>
              <a:ext uri="{FF2B5EF4-FFF2-40B4-BE49-F238E27FC236}">
                <a16:creationId xmlns:a16="http://schemas.microsoft.com/office/drawing/2014/main" xmlns="" id="{B172ED2C-5D5D-4D08-824E-74C2AD388E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綠色星星</a:t>
            </a:r>
            <a:r>
              <a:rPr lang="en-US" altLang="zh-TW">
                <a:ea typeface="新細明體" panose="02020500000000000000" pitchFamily="18" charset="-120"/>
              </a:rPr>
              <a:t>:</a:t>
            </a:r>
            <a:r>
              <a:rPr altLang="en-US">
                <a:ea typeface="新細明體" panose="02020500000000000000" pitchFamily="18" charset="-120"/>
              </a:rPr>
              <a:t>本頁於</a:t>
            </a:r>
            <a:r>
              <a:rPr lang="en-US" altLang="zh-TW">
                <a:ea typeface="新細明體" panose="02020500000000000000" pitchFamily="18" charset="-120"/>
              </a:rPr>
              <a:t>1090601</a:t>
            </a:r>
            <a:r>
              <a:rPr altLang="en-US">
                <a:ea typeface="新細明體" panose="02020500000000000000" pitchFamily="18" charset="-120"/>
              </a:rPr>
              <a:t>日起失效，屆時請刪除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41988" name="投影片編號版面配置區 3">
            <a:extLst>
              <a:ext uri="{FF2B5EF4-FFF2-40B4-BE49-F238E27FC236}">
                <a16:creationId xmlns:a16="http://schemas.microsoft.com/office/drawing/2014/main" xmlns="" id="{88EA3140-9165-47C0-9A9B-EA1DB052D8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EC182692-40DA-4109-879C-CFC5628D4B6F}" type="slidenum">
              <a:rPr kumimoji="0" lang="en-US" altLang="zh-TW" smtClean="0">
                <a:latin typeface="Calibri" panose="020F0502020204030204" pitchFamily="34" charset="0"/>
              </a:rPr>
              <a:pPr/>
              <a:t>16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4424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xmlns="" id="{48875F94-EB8C-482C-8516-329DEC586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xmlns="" id="{44AFFA83-6D17-4C05-A54D-D4FC83850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dirty="0" err="1">
                <a:ea typeface="新細明體" panose="02020500000000000000" pitchFamily="18" charset="-120"/>
              </a:rPr>
              <a:t>請各科部依特性具體說明科部內如何運作全人照護教育課程，宗旨如下（須自行修正</a:t>
            </a:r>
            <a:r>
              <a:rPr altLang="en-US" dirty="0">
                <a:ea typeface="新細明體" panose="02020500000000000000" pitchFamily="18" charset="-120"/>
              </a:rPr>
              <a:t>）</a:t>
            </a:r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r>
              <a:rPr altLang="zh-TW" dirty="0">
                <a:ea typeface="新細明體" panose="02020500000000000000" pitchFamily="18" charset="-120"/>
              </a:rPr>
              <a:t>各科部依循訓練計劃總綱、全人照護教育精神，使學員落實於門診實習、急診實習、病房實習、手術室、加護中心、各學術會議、夜間學習等臨床課程中學習，由指導醫師、導師於課程期間不定期進行教學</a:t>
            </a:r>
            <a:endParaRPr altLang="en-US" dirty="0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xmlns="" id="{683F44C0-7895-4573-9C22-A72B97CE1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C7121D-7CC4-4D69-A8E6-3828E9A8396E}" type="slidenum">
              <a:rPr kumimoji="0" lang="en-US" altLang="zh-TW" smtClean="0">
                <a:latin typeface="Calibri" panose="020F0502020204030204" pitchFamily="34" charset="0"/>
              </a:rPr>
              <a:pPr/>
              <a:t>17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91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xmlns="" id="{48875F94-EB8C-482C-8516-329DEC586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xmlns="" id="{44AFFA83-6D17-4C05-A54D-D4FC83850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請各科部依特性具體說明科部內如何運作全人照護教育課程，宗旨如下（須自行修正）</a:t>
            </a:r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altLang="zh-TW">
                <a:ea typeface="新細明體" panose="02020500000000000000" pitchFamily="18" charset="-120"/>
              </a:rPr>
              <a:t>各科部依循訓練計劃總綱、全人照護教育精神，使學員落實於門診實習、急診實習、病房實習、手術室、加護中心、各學術會議、夜間學習等臨床課程中學習，由指導醫師、導師於課程期間不定期進行教學</a:t>
            </a:r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xmlns="" id="{683F44C0-7895-4573-9C22-A72B97CE1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C7121D-7CC4-4D69-A8E6-3828E9A8396E}" type="slidenum">
              <a:rPr kumimoji="0" lang="en-US" altLang="zh-TW" smtClean="0">
                <a:latin typeface="Calibri" panose="020F0502020204030204" pitchFamily="34" charset="0"/>
              </a:rPr>
              <a:pPr/>
              <a:t>18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105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xmlns="" id="{48875F94-EB8C-482C-8516-329DEC586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xmlns="" id="{44AFFA83-6D17-4C05-A54D-D4FC83850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請各科部依特性具體說明科部內如何運作全人照護教育課程，宗旨如下（須自行修正）</a:t>
            </a:r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altLang="zh-TW">
                <a:ea typeface="新細明體" panose="02020500000000000000" pitchFamily="18" charset="-120"/>
              </a:rPr>
              <a:t>各科部依循訓練計劃總綱、全人照護教育精神，使學員落實於門診實習、急診實習、病房實習、手術室、加護中心、各學術會議、夜間學習等臨床課程中學習，由指導醫師、導師於課程期間不定期進行教學</a:t>
            </a:r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xmlns="" id="{683F44C0-7895-4573-9C22-A72B97CE1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C7121D-7CC4-4D69-A8E6-3828E9A8396E}" type="slidenum">
              <a:rPr kumimoji="0" lang="en-US" altLang="zh-TW" smtClean="0">
                <a:latin typeface="Calibri" panose="020F0502020204030204" pitchFamily="34" charset="0"/>
              </a:rPr>
              <a:pPr/>
              <a:t>19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5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圖像版面配置區 1">
            <a:extLst>
              <a:ext uri="{FF2B5EF4-FFF2-40B4-BE49-F238E27FC236}">
                <a16:creationId xmlns:a16="http://schemas.microsoft.com/office/drawing/2014/main" xmlns="" id="{48875F94-EB8C-482C-8516-329DEC5864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備忘稿版面配置區 2">
            <a:extLst>
              <a:ext uri="{FF2B5EF4-FFF2-40B4-BE49-F238E27FC236}">
                <a16:creationId xmlns:a16="http://schemas.microsoft.com/office/drawing/2014/main" xmlns="" id="{44AFFA83-6D17-4C05-A54D-D4FC83850E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請各科部依特性具體說明科部內如何運作全人照護教育課程，宗旨如下（須自行修正）</a:t>
            </a:r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altLang="zh-TW">
                <a:ea typeface="新細明體" panose="02020500000000000000" pitchFamily="18" charset="-120"/>
              </a:rPr>
              <a:t>各科部依循訓練計劃總綱、全人照護教育精神，使學員落實於門診實習、急診實習、病房實習、手術室、加護中心、各學術會議、夜間學習等臨床課程中學習，由指導醫師、導師於課程期間不定期進行教學</a:t>
            </a:r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44036" name="投影片編號版面配置區 3">
            <a:extLst>
              <a:ext uri="{FF2B5EF4-FFF2-40B4-BE49-F238E27FC236}">
                <a16:creationId xmlns:a16="http://schemas.microsoft.com/office/drawing/2014/main" xmlns="" id="{683F44C0-7895-4573-9C22-A72B97CE1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9C7121D-7CC4-4D69-A8E6-3828E9A8396E}" type="slidenum">
              <a:rPr kumimoji="0" lang="en-US" altLang="zh-TW" smtClean="0">
                <a:latin typeface="Calibri" panose="020F0502020204030204" pitchFamily="34" charset="0"/>
              </a:rPr>
              <a:pPr/>
              <a:t>20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211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:a16="http://schemas.microsoft.com/office/drawing/2014/main" xmlns="" id="{D1360DF8-5A8B-491A-8DCB-EA581A93F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xmlns="" id="{310AA3C4-A2E3-4594-B674-624859FBD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本頁請參考各科部訓練計畫為來源，</a:t>
            </a:r>
            <a:r>
              <a:rPr altLang="en-US" b="1" u="sng">
                <a:ea typeface="新細明體" panose="02020500000000000000" pitchFamily="18" charset="-120"/>
              </a:rPr>
              <a:t>請各科部依特性具體說明科部內如何運作</a:t>
            </a:r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xmlns="" id="{9199BBAA-503F-4FF3-B5E4-E5031BB72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AD249F8-92E2-43A5-A4EC-802DD7B390EB}" type="slidenum">
              <a:rPr kumimoji="0" lang="en-US" altLang="zh-TW" smtClean="0">
                <a:latin typeface="Calibri" panose="020F0502020204030204" pitchFamily="34" charset="0"/>
              </a:rPr>
              <a:pPr/>
              <a:t>24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5952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投影片圖像版面配置區 1">
            <a:extLst>
              <a:ext uri="{FF2B5EF4-FFF2-40B4-BE49-F238E27FC236}">
                <a16:creationId xmlns:a16="http://schemas.microsoft.com/office/drawing/2014/main" xmlns="" id="{D1360DF8-5A8B-491A-8DCB-EA581A93F3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備忘稿版面配置區 2">
            <a:extLst>
              <a:ext uri="{FF2B5EF4-FFF2-40B4-BE49-F238E27FC236}">
                <a16:creationId xmlns:a16="http://schemas.microsoft.com/office/drawing/2014/main" xmlns="" id="{310AA3C4-A2E3-4594-B674-624859FBD8A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本頁請參考各科部訓練計畫為來源，</a:t>
            </a:r>
            <a:r>
              <a:rPr altLang="en-US" b="1" u="sng">
                <a:ea typeface="新細明體" panose="02020500000000000000" pitchFamily="18" charset="-120"/>
              </a:rPr>
              <a:t>請各科部依特性具體說明科部內如何運作</a:t>
            </a:r>
          </a:p>
        </p:txBody>
      </p:sp>
      <p:sp>
        <p:nvSpPr>
          <p:cNvPr id="54276" name="投影片編號版面配置區 3">
            <a:extLst>
              <a:ext uri="{FF2B5EF4-FFF2-40B4-BE49-F238E27FC236}">
                <a16:creationId xmlns:a16="http://schemas.microsoft.com/office/drawing/2014/main" xmlns="" id="{9199BBAA-503F-4FF3-B5E4-E5031BB72F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AD249F8-92E2-43A5-A4EC-802DD7B390EB}" type="slidenum">
              <a:rPr kumimoji="0" lang="en-US" altLang="zh-TW" smtClean="0">
                <a:latin typeface="Calibri" panose="020F0502020204030204" pitchFamily="34" charset="0"/>
              </a:rPr>
              <a:pPr/>
              <a:t>25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712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>
            <a:extLst>
              <a:ext uri="{FF2B5EF4-FFF2-40B4-BE49-F238E27FC236}">
                <a16:creationId xmlns:a16="http://schemas.microsoft.com/office/drawing/2014/main" xmlns="" id="{F3E06CA3-65CD-4656-90D0-E6AB72F50AC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備忘稿版面配置區 2">
            <a:extLst>
              <a:ext uri="{FF2B5EF4-FFF2-40B4-BE49-F238E27FC236}">
                <a16:creationId xmlns:a16="http://schemas.microsoft.com/office/drawing/2014/main" xmlns="" id="{520A977D-AEEB-43EB-9A39-E4E0FD816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本頁請參考各科部訓練計畫為來源，</a:t>
            </a:r>
            <a:r>
              <a:rPr altLang="en-US" b="1" u="sng">
                <a:ea typeface="新細明體" panose="02020500000000000000" pitchFamily="18" charset="-120"/>
              </a:rPr>
              <a:t>請各科部依特性具體說明科部內如何運作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60420" name="投影片編號版面配置區 3">
            <a:extLst>
              <a:ext uri="{FF2B5EF4-FFF2-40B4-BE49-F238E27FC236}">
                <a16:creationId xmlns:a16="http://schemas.microsoft.com/office/drawing/2014/main" xmlns="" id="{65D615AD-030B-49D5-B8D8-8FD2E64EAC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89F7CB0-7D7F-4C0E-8F0E-FD744CDFD417}" type="slidenum">
              <a:rPr kumimoji="0" lang="en-US" altLang="zh-TW" smtClean="0">
                <a:latin typeface="Calibri" panose="020F0502020204030204" pitchFamily="34" charset="0"/>
              </a:rPr>
              <a:pPr/>
              <a:t>27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1125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投影片圖像版面配置區 1">
            <a:extLst>
              <a:ext uri="{FF2B5EF4-FFF2-40B4-BE49-F238E27FC236}">
                <a16:creationId xmlns:a16="http://schemas.microsoft.com/office/drawing/2014/main" xmlns="" id="{5FC0B5E4-096A-4C22-A179-54EB1AD6EE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備忘稿版面配置區 2">
            <a:extLst>
              <a:ext uri="{FF2B5EF4-FFF2-40B4-BE49-F238E27FC236}">
                <a16:creationId xmlns:a16="http://schemas.microsoft.com/office/drawing/2014/main" xmlns="" id="{CF639A4A-D828-4100-9A94-13449BAC46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本頁請參考各科部訓練計畫為來源，</a:t>
            </a:r>
            <a:r>
              <a:rPr altLang="en-US" b="1" u="sng">
                <a:ea typeface="新細明體" panose="02020500000000000000" pitchFamily="18" charset="-120"/>
              </a:rPr>
              <a:t>請各科部依特性具體說明科部內如何運作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65540" name="投影片編號版面配置區 3">
            <a:extLst>
              <a:ext uri="{FF2B5EF4-FFF2-40B4-BE49-F238E27FC236}">
                <a16:creationId xmlns:a16="http://schemas.microsoft.com/office/drawing/2014/main" xmlns="" id="{ED453157-3CE0-439C-B0CC-24A4FBF0E5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AE613FA-177B-434C-9BD6-2C64337353BF}" type="slidenum">
              <a:rPr kumimoji="0" lang="en-US" altLang="zh-TW" smtClean="0">
                <a:latin typeface="Calibri" panose="020F0502020204030204" pitchFamily="34" charset="0"/>
              </a:rPr>
              <a:pPr/>
              <a:t>30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99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投影片圖像版面配置區 1">
            <a:extLst>
              <a:ext uri="{FF2B5EF4-FFF2-40B4-BE49-F238E27FC236}">
                <a16:creationId xmlns:a16="http://schemas.microsoft.com/office/drawing/2014/main" xmlns="" id="{9D3D8B30-B8A1-42C6-AB93-8E97A3A383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備忘稿版面配置區 2">
            <a:extLst>
              <a:ext uri="{FF2B5EF4-FFF2-40B4-BE49-F238E27FC236}">
                <a16:creationId xmlns:a16="http://schemas.microsoft.com/office/drawing/2014/main" xmlns="" id="{EB19E938-A67B-42C1-AA1F-2A8D25350F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</p:txBody>
      </p:sp>
      <p:sp>
        <p:nvSpPr>
          <p:cNvPr id="70660" name="投影片編號版面配置區 3">
            <a:extLst>
              <a:ext uri="{FF2B5EF4-FFF2-40B4-BE49-F238E27FC236}">
                <a16:creationId xmlns:a16="http://schemas.microsoft.com/office/drawing/2014/main" xmlns="" id="{E876D8E6-EBBD-4B10-A363-41360973F8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83B9266-36BE-4C24-A4C3-0A9EAA9A27DE}" type="slidenum">
              <a:rPr kumimoji="0" lang="en-US" altLang="zh-TW" smtClean="0">
                <a:latin typeface="Calibri" panose="020F0502020204030204" pitchFamily="34" charset="0"/>
              </a:rPr>
              <a:pPr/>
              <a:t>32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948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圖像版面配置區 1">
            <a:extLst>
              <a:ext uri="{FF2B5EF4-FFF2-40B4-BE49-F238E27FC236}">
                <a16:creationId xmlns:a16="http://schemas.microsoft.com/office/drawing/2014/main" xmlns="" id="{0385A651-A76F-477C-A656-0DBC78A8B0F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備忘稿版面配置區 2">
            <a:extLst>
              <a:ext uri="{FF2B5EF4-FFF2-40B4-BE49-F238E27FC236}">
                <a16:creationId xmlns:a16="http://schemas.microsoft.com/office/drawing/2014/main" xmlns="" id="{B814E01C-8EC4-4954-BA19-3542F1B6A78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23556" name="投影片編號版面配置區 3">
            <a:extLst>
              <a:ext uri="{FF2B5EF4-FFF2-40B4-BE49-F238E27FC236}">
                <a16:creationId xmlns:a16="http://schemas.microsoft.com/office/drawing/2014/main" xmlns="" id="{F55B5BE1-B000-4784-BF09-278B44889F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0B73E7A-D869-4F00-8545-56086A4A642B}" type="slidenum">
              <a:rPr kumimoji="0" lang="en-US" altLang="zh-TW" smtClean="0">
                <a:latin typeface="Calibri" panose="020F0502020204030204" pitchFamily="34" charset="0"/>
              </a:rPr>
              <a:pPr/>
              <a:t>7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733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投影片圖像版面配置區 1">
            <a:extLst>
              <a:ext uri="{FF2B5EF4-FFF2-40B4-BE49-F238E27FC236}">
                <a16:creationId xmlns:a16="http://schemas.microsoft.com/office/drawing/2014/main" xmlns="" id="{0C326ECC-C79A-42C8-BF83-090A7A72B3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備忘稿版面配置區 2">
            <a:extLst>
              <a:ext uri="{FF2B5EF4-FFF2-40B4-BE49-F238E27FC236}">
                <a16:creationId xmlns:a16="http://schemas.microsoft.com/office/drawing/2014/main" xmlns="" id="{409A2F98-C83F-4817-B665-A4BBB95FAF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72708" name="投影片編號版面配置區 3">
            <a:extLst>
              <a:ext uri="{FF2B5EF4-FFF2-40B4-BE49-F238E27FC236}">
                <a16:creationId xmlns:a16="http://schemas.microsoft.com/office/drawing/2014/main" xmlns="" id="{FCD7C8A4-C9E6-4BC6-BBE8-64BF057178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AA0F439-245F-4097-8698-4FC51A11B450}" type="slidenum">
              <a:rPr kumimoji="0" lang="en-US" altLang="zh-TW" smtClean="0">
                <a:latin typeface="Calibri" panose="020F0502020204030204" pitchFamily="34" charset="0"/>
              </a:rPr>
              <a:pPr/>
              <a:t>33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6518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投影片圖像版面配置區 1">
            <a:extLst>
              <a:ext uri="{FF2B5EF4-FFF2-40B4-BE49-F238E27FC236}">
                <a16:creationId xmlns:a16="http://schemas.microsoft.com/office/drawing/2014/main" xmlns="" id="{784137FB-B4FB-4C0A-BEFB-957361647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備忘稿版面配置區 2">
            <a:extLst>
              <a:ext uri="{FF2B5EF4-FFF2-40B4-BE49-F238E27FC236}">
                <a16:creationId xmlns:a16="http://schemas.microsoft.com/office/drawing/2014/main" xmlns="" id="{F1E61334-00AF-491E-AB43-53C6927490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74756" name="投影片編號版面配置區 3">
            <a:extLst>
              <a:ext uri="{FF2B5EF4-FFF2-40B4-BE49-F238E27FC236}">
                <a16:creationId xmlns:a16="http://schemas.microsoft.com/office/drawing/2014/main" xmlns="" id="{102699FC-A704-454D-856F-DA8786B97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A136C04-A697-47DA-B1FF-8FE45A41E25A}" type="slidenum">
              <a:rPr kumimoji="0" lang="en-US" altLang="zh-TW" smtClean="0">
                <a:latin typeface="Calibri" panose="020F0502020204030204" pitchFamily="34" charset="0"/>
              </a:rPr>
              <a:pPr/>
              <a:t>34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872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xmlns="" id="{DFA9B3CB-6019-4741-A969-5A788E88F9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xmlns="" id="{47180131-01F1-45E9-B231-BFF01F06BD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pPr eaLnBrk="1" hangingPunct="1">
              <a:spcBef>
                <a:spcPct val="0"/>
              </a:spcBef>
            </a:pP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76804" name="Slide Number Placeholder 3">
            <a:extLst>
              <a:ext uri="{FF2B5EF4-FFF2-40B4-BE49-F238E27FC236}">
                <a16:creationId xmlns:a16="http://schemas.microsoft.com/office/drawing/2014/main" xmlns="" id="{C04EBB58-D1D8-471F-912D-DF2F78616D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7BD34974-D899-4791-936E-2F948971E2F2}" type="slidenum">
              <a:rPr kumimoji="0" lang="zh-TW" altLang="zh-TW" smtClean="0"/>
              <a:pPr>
                <a:spcBef>
                  <a:spcPct val="0"/>
                </a:spcBef>
              </a:pPr>
              <a:t>35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4199863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xmlns="" id="{28015544-2F46-4EA9-9881-8684D26438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xmlns="" id="{6755A5A5-18D8-46D8-8662-A367831B33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pPr eaLnBrk="1" hangingPunct="1">
              <a:spcBef>
                <a:spcPct val="0"/>
              </a:spcBef>
            </a:pP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78852" name="Slide Number Placeholder 3">
            <a:extLst>
              <a:ext uri="{FF2B5EF4-FFF2-40B4-BE49-F238E27FC236}">
                <a16:creationId xmlns:a16="http://schemas.microsoft.com/office/drawing/2014/main" xmlns="" id="{28249036-3E3B-4939-8A6C-5D77CEDAA8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BBCD1F-3BAE-40AA-A0B5-E174B9BC3291}" type="slidenum">
              <a:rPr kumimoji="0" lang="en-US" altLang="zh-TW" smtClean="0"/>
              <a:pPr>
                <a:spcBef>
                  <a:spcPct val="0"/>
                </a:spcBef>
              </a:pPr>
              <a:t>36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2411083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投影片圖像版面配置區 1">
            <a:extLst>
              <a:ext uri="{FF2B5EF4-FFF2-40B4-BE49-F238E27FC236}">
                <a16:creationId xmlns:a16="http://schemas.microsoft.com/office/drawing/2014/main" xmlns="" id="{9715A013-DFEB-4313-90EC-38B37C1684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xmlns="" id="{0473385B-2106-45CB-8E4E-0A8C09054C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altLang="zh-TW">
                <a:ea typeface="新細明體" panose="02020500000000000000" pitchFamily="18" charset="-120"/>
              </a:rPr>
              <a:t>照顧床位數：</a:t>
            </a:r>
            <a:r>
              <a:rPr lang="en-US" altLang="zh-TW">
                <a:ea typeface="新細明體" panose="02020500000000000000" pitchFamily="18" charset="-120"/>
              </a:rPr>
              <a:t>primary care</a:t>
            </a:r>
            <a:r>
              <a:rPr altLang="zh-TW">
                <a:ea typeface="新細明體" panose="02020500000000000000" pitchFamily="18" charset="-120"/>
              </a:rPr>
              <a:t>醫六年級</a:t>
            </a:r>
            <a:r>
              <a:rPr lang="en-US" altLang="zh-TW">
                <a:ea typeface="新細明體" panose="02020500000000000000" pitchFamily="18" charset="-120"/>
              </a:rPr>
              <a:t>2</a:t>
            </a:r>
            <a:r>
              <a:rPr altLang="zh-TW">
                <a:ea typeface="新細明體" panose="02020500000000000000" pitchFamily="18" charset="-120"/>
              </a:rPr>
              <a:t>床、醫五年級</a:t>
            </a:r>
            <a:r>
              <a:rPr lang="en-US" altLang="zh-TW">
                <a:ea typeface="新細明體" panose="02020500000000000000" pitchFamily="18" charset="-120"/>
              </a:rPr>
              <a:t>1</a:t>
            </a:r>
            <a:r>
              <a:rPr altLang="zh-TW">
                <a:ea typeface="新細明體" panose="02020500000000000000" pitchFamily="18" charset="-120"/>
              </a:rPr>
              <a:t>床。</a:t>
            </a:r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80900" name="投影片編號版面配置區 3">
            <a:extLst>
              <a:ext uri="{FF2B5EF4-FFF2-40B4-BE49-F238E27FC236}">
                <a16:creationId xmlns:a16="http://schemas.microsoft.com/office/drawing/2014/main" xmlns="" id="{0E994AEF-C81D-4599-85A8-9DDC8B530E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3B53A10-65E2-4100-9687-2E043D19C877}" type="slidenum">
              <a:rPr kumimoji="0" lang="en-US" altLang="zh-TW" smtClean="0">
                <a:latin typeface="Calibri" panose="020F0502020204030204" pitchFamily="34" charset="0"/>
              </a:rPr>
              <a:pPr/>
              <a:t>37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7171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xmlns="" id="{811446E0-B6F9-4638-9A63-BF020A24788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xmlns="" id="{2C902993-191F-41D3-8A1E-ABE324BC41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pPr eaLnBrk="1" hangingPunct="1">
              <a:spcBef>
                <a:spcPct val="0"/>
              </a:spcBef>
            </a:pP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82948" name="Slide Number Placeholder 3">
            <a:extLst>
              <a:ext uri="{FF2B5EF4-FFF2-40B4-BE49-F238E27FC236}">
                <a16:creationId xmlns:a16="http://schemas.microsoft.com/office/drawing/2014/main" xmlns="" id="{0DC74825-D960-4821-9F80-F510157245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0B72B8A-5210-47B0-AE44-C9B23ED5B273}" type="slidenum">
              <a:rPr kumimoji="0" lang="en-US" altLang="zh-TW" smtClean="0"/>
              <a:pPr>
                <a:spcBef>
                  <a:spcPct val="0"/>
                </a:spcBef>
              </a:pPr>
              <a:t>38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3847272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投影片圖像版面配置區 1">
            <a:extLst>
              <a:ext uri="{FF2B5EF4-FFF2-40B4-BE49-F238E27FC236}">
                <a16:creationId xmlns:a16="http://schemas.microsoft.com/office/drawing/2014/main" xmlns="" id="{FB940B98-7F20-437C-9D77-643A1A97B0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備忘稿版面配置區 2">
            <a:extLst>
              <a:ext uri="{FF2B5EF4-FFF2-40B4-BE49-F238E27FC236}">
                <a16:creationId xmlns:a16="http://schemas.microsoft.com/office/drawing/2014/main" xmlns="" id="{5DEF7B90-AF42-4E3E-8BEA-ACC34FECAC0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altLang="en-US" dirty="0">
                <a:ea typeface="新細明體" panose="02020500000000000000" pitchFamily="18" charset="-120"/>
              </a:rPr>
              <a:t>各科部稍有差異，請以各科部訓練計畫之表格為主，以圖片貼上較易整理</a:t>
            </a:r>
            <a:endParaRPr lang="en-US" altLang="en-US" dirty="0">
              <a:ea typeface="新細明體" panose="02020500000000000000" pitchFamily="18" charset="-120"/>
            </a:endParaRPr>
          </a:p>
          <a:p>
            <a:pPr>
              <a:defRPr/>
            </a:pPr>
            <a:endParaRPr lang="en-US" altLang="zh-TW" dirty="0">
              <a:ea typeface="新細明體" panose="02020500000000000000" pitchFamily="18" charset="-120"/>
            </a:endParaRPr>
          </a:p>
          <a:p>
            <a:pPr>
              <a:defRPr/>
            </a:pPr>
            <a:r>
              <a:rPr altLang="en-US" dirty="0">
                <a:ea typeface="新細明體" panose="02020500000000000000" pitchFamily="18" charset="-120"/>
              </a:rPr>
              <a:t>在</a:t>
            </a:r>
            <a:r>
              <a:rPr lang="en-US" altLang="zh-TW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UGY</a:t>
            </a:r>
            <a:r>
              <a:rPr altLang="zh-TW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核心課程及學習目標紀錄表</a:t>
            </a:r>
            <a:r>
              <a:rPr altLang="en-US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僅適用</a:t>
            </a:r>
            <a:r>
              <a:rPr lang="en-US" altLang="zh-TW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M115_</a:t>
            </a:r>
            <a:r>
              <a:rPr altLang="en-US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</a:rPr>
              <a:t>五年級使用</a:t>
            </a:r>
            <a:r>
              <a:rPr lang="en-US" altLang="zh-TW" kern="100" spc="20" dirty="0">
                <a:solidFill>
                  <a:srgbClr val="000000"/>
                </a:solidFill>
                <a:latin typeface="Verdana" panose="020B0604030504040204" pitchFamily="34" charset="0"/>
                <a:ea typeface="新細明體" panose="02020500000000000000" pitchFamily="18" charset="-120"/>
                <a:sym typeface="Wingdings" panose="05000000000000000000" pitchFamily="2" charset="2"/>
              </a:rPr>
              <a:t></a:t>
            </a:r>
            <a:r>
              <a:rPr lang="en-US" altLang="zh-TW" dirty="0">
                <a:ea typeface="新細明體" panose="02020500000000000000" pitchFamily="18" charset="-120"/>
              </a:rPr>
              <a:t>M114</a:t>
            </a:r>
            <a:r>
              <a:rPr altLang="en-US" dirty="0">
                <a:ea typeface="新細明體" panose="02020500000000000000" pitchFamily="18" charset="-120"/>
              </a:rPr>
              <a:t>六年級不適用</a:t>
            </a:r>
          </a:p>
        </p:txBody>
      </p:sp>
      <p:sp>
        <p:nvSpPr>
          <p:cNvPr id="86020" name="投影片編號版面配置區 3">
            <a:extLst>
              <a:ext uri="{FF2B5EF4-FFF2-40B4-BE49-F238E27FC236}">
                <a16:creationId xmlns:a16="http://schemas.microsoft.com/office/drawing/2014/main" xmlns="" id="{B5ABEFBE-1AED-4718-89EA-90E76A637E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0F094F0-5607-4FAF-98E2-316C42BCC44E}" type="slidenum">
              <a:rPr kumimoji="0" lang="en-US" altLang="zh-TW" smtClean="0">
                <a:latin typeface="Calibri" panose="020F0502020204030204" pitchFamily="34" charset="0"/>
              </a:rPr>
              <a:pPr/>
              <a:t>40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295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投影片圖像版面配置區 1">
            <a:extLst>
              <a:ext uri="{FF2B5EF4-FFF2-40B4-BE49-F238E27FC236}">
                <a16:creationId xmlns:a16="http://schemas.microsoft.com/office/drawing/2014/main" xmlns="" id="{60A36597-D7A1-4BEF-9CBE-B7D07BE016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備忘稿版面配置區 2">
            <a:extLst>
              <a:ext uri="{FF2B5EF4-FFF2-40B4-BE49-F238E27FC236}">
                <a16:creationId xmlns:a16="http://schemas.microsoft.com/office/drawing/2014/main" xmlns="" id="{5EEA42CD-5B65-4F02-8946-1EDE6C7D57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綠色星星</a:t>
            </a:r>
            <a:r>
              <a:rPr lang="en-US" altLang="zh-TW">
                <a:ea typeface="新細明體" panose="02020500000000000000" pitchFamily="18" charset="-120"/>
              </a:rPr>
              <a:t>:</a:t>
            </a:r>
            <a:r>
              <a:rPr altLang="en-US">
                <a:ea typeface="新細明體" panose="02020500000000000000" pitchFamily="18" charset="-120"/>
              </a:rPr>
              <a:t>本頁於</a:t>
            </a:r>
            <a:r>
              <a:rPr lang="en-US" altLang="zh-TW">
                <a:ea typeface="新細明體" panose="02020500000000000000" pitchFamily="18" charset="-120"/>
              </a:rPr>
              <a:t>1090601</a:t>
            </a:r>
            <a:r>
              <a:rPr altLang="en-US">
                <a:ea typeface="新細明體" panose="02020500000000000000" pitchFamily="18" charset="-120"/>
              </a:rPr>
              <a:t>日起失效，屆時請刪除</a:t>
            </a:r>
          </a:p>
        </p:txBody>
      </p:sp>
      <p:sp>
        <p:nvSpPr>
          <p:cNvPr id="88068" name="投影片編號版面配置區 3">
            <a:extLst>
              <a:ext uri="{FF2B5EF4-FFF2-40B4-BE49-F238E27FC236}">
                <a16:creationId xmlns:a16="http://schemas.microsoft.com/office/drawing/2014/main" xmlns="" id="{EBBDB6B7-696C-4EAD-91E1-AD5487A1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7439C28-71EA-4D31-BEC4-ADA2529F03C7}" type="slidenum">
              <a:rPr kumimoji="0" lang="en-US" altLang="zh-TW" smtClean="0">
                <a:latin typeface="Calibri" panose="020F0502020204030204" pitchFamily="34" charset="0"/>
              </a:rPr>
              <a:pPr/>
              <a:t>41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333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>
            <a:extLst>
              <a:ext uri="{FF2B5EF4-FFF2-40B4-BE49-F238E27FC236}">
                <a16:creationId xmlns:a16="http://schemas.microsoft.com/office/drawing/2014/main" xmlns="" id="{91C9F0C2-E60F-4C94-8EBA-7A28F578EA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>
            <a:extLst>
              <a:ext uri="{FF2B5EF4-FFF2-40B4-BE49-F238E27FC236}">
                <a16:creationId xmlns:a16="http://schemas.microsoft.com/office/drawing/2014/main" xmlns="" id="{58ED722D-7F01-4571-A806-D0FB86A77F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pPr eaLnBrk="1" hangingPunct="1">
              <a:spcBef>
                <a:spcPct val="0"/>
              </a:spcBef>
            </a:pP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90116" name="Slide Number Placeholder 3">
            <a:extLst>
              <a:ext uri="{FF2B5EF4-FFF2-40B4-BE49-F238E27FC236}">
                <a16:creationId xmlns:a16="http://schemas.microsoft.com/office/drawing/2014/main" xmlns="" id="{E3899C2D-398D-45EC-A088-6354DA3B5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DB5E43B-0BDB-417C-A8EF-8280EBFA9097}" type="slidenum">
              <a:rPr kumimoji="0" lang="en-US" altLang="zh-TW" smtClean="0"/>
              <a:pPr>
                <a:spcBef>
                  <a:spcPct val="0"/>
                </a:spcBef>
              </a:pPr>
              <a:t>42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2795526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投影片圖像版面配置區 1">
            <a:extLst>
              <a:ext uri="{FF2B5EF4-FFF2-40B4-BE49-F238E27FC236}">
                <a16:creationId xmlns:a16="http://schemas.microsoft.com/office/drawing/2014/main" xmlns="" id="{2ACFDE27-43B3-4362-97CE-9AC3DE198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備忘稿版面配置區 2">
            <a:extLst>
              <a:ext uri="{FF2B5EF4-FFF2-40B4-BE49-F238E27FC236}">
                <a16:creationId xmlns:a16="http://schemas.microsoft.com/office/drawing/2014/main" xmlns="" id="{5C2E97FD-E6A0-4AD8-BCB4-FCBF67EF94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92164" name="投影片編號版面配置區 3">
            <a:extLst>
              <a:ext uri="{FF2B5EF4-FFF2-40B4-BE49-F238E27FC236}">
                <a16:creationId xmlns:a16="http://schemas.microsoft.com/office/drawing/2014/main" xmlns="" id="{6B5F72F4-7B78-4B83-9307-53E5C64B14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06FBF0C-A87A-49DE-8401-EB89D10632E9}" type="slidenum">
              <a:rPr kumimoji="0" lang="en-US" altLang="zh-TW" smtClean="0">
                <a:latin typeface="Calibri" panose="020F0502020204030204" pitchFamily="34" charset="0"/>
              </a:rPr>
              <a:pPr/>
              <a:t>43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65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xmlns="" id="{A797E214-5188-4812-8202-157389E4E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xmlns="" id="{F77AE4E5-0D05-4BF1-9771-CE785F8B57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本頁請從各科部訓練計畫為來源撰寫，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Level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必須填寫</a:t>
            </a:r>
          </a:p>
          <a:p>
            <a:pPr eaLnBrk="1" hangingPunct="1">
              <a:spcBef>
                <a:spcPct val="0"/>
              </a:spcBef>
            </a:pPr>
            <a:endParaRPr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https://cts.tsgh.ndmctsgh.edu.tw/#tab-announcement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       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登入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e-portfolio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系統     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中央頁面點選”公告”   選置頂內容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__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西醫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UGY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訓練計畫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----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總綱、各科部計畫、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80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項臨床技能核心課程技術手冊，即可找到目前最新科部訓練計畫</a:t>
            </a:r>
            <a:endParaRPr lang="en-US"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r>
              <a:rPr altLang="en-US">
                <a:ea typeface="新細明體" panose="02020500000000000000" pitchFamily="18" charset="-120"/>
              </a:rPr>
              <a:t>評量方式</a:t>
            </a:r>
            <a:r>
              <a:rPr altLang="en-US" b="1">
                <a:solidFill>
                  <a:srgbClr val="0070C0"/>
                </a:solidFill>
                <a:ea typeface="新細明體" panose="02020500000000000000" pitchFamily="18" charset="-120"/>
              </a:rPr>
              <a:t>請科部補充</a:t>
            </a:r>
            <a:r>
              <a:rPr altLang="en-US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，評量教師</a:t>
            </a:r>
            <a:r>
              <a:rPr lang="en-US" altLang="zh-TW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altLang="en-US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時機</a:t>
            </a:r>
            <a:r>
              <a:rPr lang="en-US" altLang="zh-TW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/</a:t>
            </a:r>
            <a:r>
              <a:rPr altLang="en-US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是否要完成特定課程</a:t>
            </a:r>
            <a:endParaRPr lang="en-US" altLang="zh-TW" b="1">
              <a:solidFill>
                <a:srgbClr val="0070C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altLang="en-US" b="1">
                <a:solidFill>
                  <a:srgbClr val="0070C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例如臨床病理科：血液抹片</a:t>
            </a:r>
            <a:endParaRPr lang="en-US" altLang="zh-TW" b="1">
              <a:solidFill>
                <a:srgbClr val="0070C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altLang="en-US" b="1">
              <a:solidFill>
                <a:srgbClr val="FF0000"/>
              </a:solidFill>
              <a:ea typeface="新細明體" panose="02020500000000000000" pitchFamily="18" charset="-12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xmlns="" id="{0B14A0E8-4136-495C-8CA9-7DB48DAFC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5103B9-822A-4D37-9BFF-1A2DB5B0B64B}" type="slidenum">
              <a:rPr kumimoji="0" lang="en-US" altLang="zh-TW" smtClean="0"/>
              <a:pPr>
                <a:spcBef>
                  <a:spcPct val="0"/>
                </a:spcBef>
              </a:pPr>
              <a:t>9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4219310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>
            <a:extLst>
              <a:ext uri="{FF2B5EF4-FFF2-40B4-BE49-F238E27FC236}">
                <a16:creationId xmlns:a16="http://schemas.microsoft.com/office/drawing/2014/main" xmlns="" id="{4A90708D-43E8-49EB-914E-21AE095F36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>
            <a:extLst>
              <a:ext uri="{FF2B5EF4-FFF2-40B4-BE49-F238E27FC236}">
                <a16:creationId xmlns:a16="http://schemas.microsoft.com/office/drawing/2014/main" xmlns="" id="{08028A40-D146-4356-AB3F-73CE585F2C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各科訂定本科內需具備之內容、注意事項</a:t>
            </a: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endParaRPr lang="en-US" altLang="zh-TW">
              <a:ea typeface="新細明體" panose="02020500000000000000" pitchFamily="18" charset="-120"/>
            </a:endParaRPr>
          </a:p>
          <a:p>
            <a:r>
              <a:rPr altLang="en-US">
                <a:ea typeface="新細明體" panose="02020500000000000000" pitchFamily="18" charset="-120"/>
              </a:rPr>
              <a:t>總綱的宗旨請參考</a:t>
            </a:r>
            <a:endParaRPr lang="en-US" altLang="zh-TW">
              <a:ea typeface="新細明體" panose="02020500000000000000" pitchFamily="18" charset="-120"/>
            </a:endParaRPr>
          </a:p>
          <a:p>
            <a:pPr lvl="1"/>
            <a:r>
              <a:rPr altLang="en-US" b="1">
                <a:ea typeface="新細明體" panose="02020500000000000000" pitchFamily="18" charset="-120"/>
              </a:rPr>
              <a:t>１．</a:t>
            </a:r>
            <a:r>
              <a:rPr altLang="zh-TW" b="1">
                <a:ea typeface="新細明體" panose="02020500000000000000" pitchFamily="18" charset="-120"/>
              </a:rPr>
              <a:t>臨床各部科考核機制：利用雙向考核來對實習醫學生之學習態度、學習成果及臨床教師教學方式提出評估考核，並據此統計分析檢討改善，以臻訓練課程完善。其評估考核內容如</a:t>
            </a:r>
            <a:r>
              <a:rPr altLang="en-US" b="1">
                <a:ea typeface="新細明體" panose="02020500000000000000" pitchFamily="18" charset="-120"/>
              </a:rPr>
              <a:t>“定期應繳交表單</a:t>
            </a:r>
            <a:r>
              <a:rPr lang="en-US" altLang="zh-TW" b="1">
                <a:ea typeface="新細明體" panose="02020500000000000000" pitchFamily="18" charset="-120"/>
              </a:rPr>
              <a:t>(</a:t>
            </a:r>
            <a:r>
              <a:rPr altLang="en-US" b="1">
                <a:ea typeface="新細明體" panose="02020500000000000000" pitchFamily="18" charset="-120"/>
              </a:rPr>
              <a:t>作業</a:t>
            </a:r>
            <a:r>
              <a:rPr lang="en-US" altLang="zh-TW" b="1">
                <a:ea typeface="新細明體" panose="02020500000000000000" pitchFamily="18" charset="-120"/>
              </a:rPr>
              <a:t>)</a:t>
            </a:r>
            <a:r>
              <a:rPr altLang="en-US" b="1">
                <a:ea typeface="新細明體" panose="02020500000000000000" pitchFamily="18" charset="-120"/>
              </a:rPr>
              <a:t>”之相關表單</a:t>
            </a:r>
            <a:endParaRPr lang="en-US" altLang="zh-TW" b="1">
              <a:ea typeface="新細明體" panose="02020500000000000000" pitchFamily="18" charset="-120"/>
            </a:endParaRPr>
          </a:p>
          <a:p>
            <a:pPr lvl="1"/>
            <a:r>
              <a:rPr altLang="en-US" b="1">
                <a:ea typeface="新細明體" panose="02020500000000000000" pitchFamily="18" charset="-120"/>
              </a:rPr>
              <a:t>２．</a:t>
            </a:r>
            <a:r>
              <a:rPr altLang="zh-TW" b="1">
                <a:ea typeface="新細明體" panose="02020500000000000000" pitchFamily="18" charset="-120"/>
              </a:rPr>
              <a:t>學員對各部科教學之評估：</a:t>
            </a:r>
          </a:p>
          <a:p>
            <a:pPr lvl="3"/>
            <a:r>
              <a:rPr altLang="en-US" b="1">
                <a:ea typeface="新細明體" panose="02020500000000000000" pitchFamily="18" charset="-120"/>
              </a:rPr>
              <a:t>Ａ、</a:t>
            </a:r>
            <a:r>
              <a:rPr altLang="zh-TW" b="1">
                <a:ea typeface="新細明體" panose="02020500000000000000" pitchFamily="18" charset="-120"/>
              </a:rPr>
              <a:t>於當月實習課程結束前，完成「實習醫學生實習成效調查問卷」，針對實習過程中科部之教學與回饋給予回饋意見。</a:t>
            </a:r>
          </a:p>
          <a:p>
            <a:pPr lvl="3"/>
            <a:r>
              <a:rPr altLang="en-US" b="1">
                <a:ea typeface="新細明體" panose="02020500000000000000" pitchFamily="18" charset="-120"/>
              </a:rPr>
              <a:t>Ｂ、</a:t>
            </a:r>
            <a:r>
              <a:rPr altLang="zh-TW" b="1">
                <a:ea typeface="新細明體" panose="02020500000000000000" pitchFamily="18" charset="-120"/>
              </a:rPr>
              <a:t>由學員於完成當科實習最後一週時，得於「教學研究服務成效檢討會議」，回饋整體實習課程之學習成果、心得及建議。</a:t>
            </a:r>
          </a:p>
        </p:txBody>
      </p:sp>
      <p:sp>
        <p:nvSpPr>
          <p:cNvPr id="94212" name="投影片編號版面配置區 3">
            <a:extLst>
              <a:ext uri="{FF2B5EF4-FFF2-40B4-BE49-F238E27FC236}">
                <a16:creationId xmlns:a16="http://schemas.microsoft.com/office/drawing/2014/main" xmlns="" id="{81115380-D214-48C8-AD49-7E19FE169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C7F3B742-4FF2-4735-BAD8-609AA8F11D95}" type="slidenum">
              <a:rPr kumimoji="0" lang="en-US" altLang="zh-TW" smtClean="0">
                <a:latin typeface="Calibri" panose="020F0502020204030204" pitchFamily="34" charset="0"/>
              </a:rPr>
              <a:pPr/>
              <a:t>44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111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投影片圖像版面配置區 1">
            <a:extLst>
              <a:ext uri="{FF2B5EF4-FFF2-40B4-BE49-F238E27FC236}">
                <a16:creationId xmlns:a16="http://schemas.microsoft.com/office/drawing/2014/main" xmlns="" id="{AAAE580E-2E77-4A59-9E3B-EFCAE08631A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備忘稿版面配置區 2">
            <a:extLst>
              <a:ext uri="{FF2B5EF4-FFF2-40B4-BE49-F238E27FC236}">
                <a16:creationId xmlns:a16="http://schemas.microsoft.com/office/drawing/2014/main" xmlns="" id="{3F3BA662-DE28-4238-BECE-06DCD41ADE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共通事項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科部如無重大異動，無需修正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101380" name="投影片編號版面配置區 3">
            <a:extLst>
              <a:ext uri="{FF2B5EF4-FFF2-40B4-BE49-F238E27FC236}">
                <a16:creationId xmlns:a16="http://schemas.microsoft.com/office/drawing/2014/main" xmlns="" id="{C54D6F8A-FC36-47AE-94CB-C3C5EEDE3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E3D7CA2-AF85-4F67-BDBE-E8DDB15859A5}" type="slidenum">
              <a:rPr kumimoji="0" lang="en-US" altLang="zh-TW" smtClean="0">
                <a:latin typeface="Calibri" panose="020F0502020204030204" pitchFamily="34" charset="0"/>
              </a:rPr>
              <a:pPr/>
              <a:t>50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3138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投影片圖像版面配置區 1">
            <a:extLst>
              <a:ext uri="{FF2B5EF4-FFF2-40B4-BE49-F238E27FC236}">
                <a16:creationId xmlns:a16="http://schemas.microsoft.com/office/drawing/2014/main" xmlns="" id="{4FB4721C-E7FA-4C95-8D0D-5820B0E71F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7" name="備忘稿版面配置區 2">
            <a:extLst>
              <a:ext uri="{FF2B5EF4-FFF2-40B4-BE49-F238E27FC236}">
                <a16:creationId xmlns:a16="http://schemas.microsoft.com/office/drawing/2014/main" xmlns="" id="{AA22BB3A-9A3D-4236-B0B5-80A269CA24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共通事項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科部如無重大異動，無需修正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103428" name="投影片編號版面配置區 3">
            <a:extLst>
              <a:ext uri="{FF2B5EF4-FFF2-40B4-BE49-F238E27FC236}">
                <a16:creationId xmlns:a16="http://schemas.microsoft.com/office/drawing/2014/main" xmlns="" id="{17F6648E-CA47-4198-AF24-6FE8999303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454A619-391D-4C45-B61B-BBE677B03967}" type="slidenum">
              <a:rPr kumimoji="0" lang="en-US" altLang="zh-TW" smtClean="0">
                <a:latin typeface="Calibri" panose="020F0502020204030204" pitchFamily="34" charset="0"/>
              </a:rPr>
              <a:pPr/>
              <a:t>51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6053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投影片圖像版面配置區 1">
            <a:extLst>
              <a:ext uri="{FF2B5EF4-FFF2-40B4-BE49-F238E27FC236}">
                <a16:creationId xmlns:a16="http://schemas.microsoft.com/office/drawing/2014/main" xmlns="" id="{683112C3-E3D3-459B-9FFE-8BD38DC7EBD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備忘稿版面配置區 2">
            <a:extLst>
              <a:ext uri="{FF2B5EF4-FFF2-40B4-BE49-F238E27FC236}">
                <a16:creationId xmlns:a16="http://schemas.microsoft.com/office/drawing/2014/main" xmlns="" id="{0CAFF59A-F9FC-4473-A852-C22540555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共通事項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科部如無重大異動，無需修正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105476" name="投影片編號版面配置區 3">
            <a:extLst>
              <a:ext uri="{FF2B5EF4-FFF2-40B4-BE49-F238E27FC236}">
                <a16:creationId xmlns:a16="http://schemas.microsoft.com/office/drawing/2014/main" xmlns="" id="{F6DEAD2F-F207-4D71-B56C-8C97CDF944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7870A3F-DD82-4B99-A0F8-6F676921ECD7}" type="slidenum">
              <a:rPr kumimoji="0" lang="en-US" altLang="zh-TW" smtClean="0">
                <a:latin typeface="Calibri" panose="020F0502020204030204" pitchFamily="34" charset="0"/>
              </a:rPr>
              <a:pPr/>
              <a:t>52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733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投影片圖像版面配置區 1">
            <a:extLst>
              <a:ext uri="{FF2B5EF4-FFF2-40B4-BE49-F238E27FC236}">
                <a16:creationId xmlns:a16="http://schemas.microsoft.com/office/drawing/2014/main" xmlns="" id="{1451822A-1DA6-4819-9CD7-0B0F71585F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備忘稿版面配置區 2">
            <a:extLst>
              <a:ext uri="{FF2B5EF4-FFF2-40B4-BE49-F238E27FC236}">
                <a16:creationId xmlns:a16="http://schemas.microsoft.com/office/drawing/2014/main" xmlns="" id="{189A5292-E3E3-4F4A-A0CB-A45EBD4AEF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共通事項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科部如無重大異動，無需修正</a:t>
            </a:r>
          </a:p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107524" name="投影片編號版面配置區 3">
            <a:extLst>
              <a:ext uri="{FF2B5EF4-FFF2-40B4-BE49-F238E27FC236}">
                <a16:creationId xmlns:a16="http://schemas.microsoft.com/office/drawing/2014/main" xmlns="" id="{55DEE95C-91E9-4961-B5A7-3C56F9F3DD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238D4B6B-EBA3-4C0F-8730-23BEAF76468F}" type="slidenum">
              <a:rPr kumimoji="0" lang="en-US" altLang="zh-TW" smtClean="0">
                <a:latin typeface="Calibri" panose="020F0502020204030204" pitchFamily="34" charset="0"/>
              </a:rPr>
              <a:pPr/>
              <a:t>53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0620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>
            <a:extLst>
              <a:ext uri="{FF2B5EF4-FFF2-40B4-BE49-F238E27FC236}">
                <a16:creationId xmlns:a16="http://schemas.microsoft.com/office/drawing/2014/main" xmlns="" id="{B169B16A-51F9-4B9A-93B5-A1C741DB05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9331" name="Notes Placeholder 2">
            <a:extLst>
              <a:ext uri="{FF2B5EF4-FFF2-40B4-BE49-F238E27FC236}">
                <a16:creationId xmlns:a16="http://schemas.microsoft.com/office/drawing/2014/main" xmlns="" id="{2DFA91CE-D5B8-4A28-80D6-F9BD683EC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第二部份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altLang="en-US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共通事項</a:t>
            </a:r>
            <a:r>
              <a:rPr lang="en-US" altLang="zh-TW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eaLnBrk="1" hangingPunct="1">
              <a:spcBef>
                <a:spcPct val="0"/>
              </a:spcBef>
            </a:pPr>
            <a:r>
              <a:rPr altLang="en-US">
                <a:ea typeface="新細明體" panose="02020500000000000000" pitchFamily="18" charset="-120"/>
              </a:rPr>
              <a:t>科部如無重大異動，無需修正</a:t>
            </a: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99332" name="Slide Number Placeholder 3">
            <a:extLst>
              <a:ext uri="{FF2B5EF4-FFF2-40B4-BE49-F238E27FC236}">
                <a16:creationId xmlns:a16="http://schemas.microsoft.com/office/drawing/2014/main" xmlns="" id="{D0A953EA-D2B7-43EB-82A4-69DEAEF4C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13135FF2-1499-41FF-8079-A9A3616AB0A5}" type="slidenum">
              <a:rPr kumimoji="0" lang="zh-TW" altLang="zh-TW" smtClean="0"/>
              <a:pPr>
                <a:spcBef>
                  <a:spcPct val="0"/>
                </a:spcBef>
              </a:pPr>
              <a:t>54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2145722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圖像版面配置區 1">
            <a:extLst>
              <a:ext uri="{FF2B5EF4-FFF2-40B4-BE49-F238E27FC236}">
                <a16:creationId xmlns:a16="http://schemas.microsoft.com/office/drawing/2014/main" xmlns="" id="{2CBD1FE7-341B-4B9B-9574-7B28CF0A204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備忘稿版面配置區 2">
            <a:extLst>
              <a:ext uri="{FF2B5EF4-FFF2-40B4-BE49-F238E27FC236}">
                <a16:creationId xmlns:a16="http://schemas.microsoft.com/office/drawing/2014/main" xmlns="" id="{258457E7-08B4-415B-B0E8-35B09D2243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29700" name="投影片編號版面配置區 3">
            <a:extLst>
              <a:ext uri="{FF2B5EF4-FFF2-40B4-BE49-F238E27FC236}">
                <a16:creationId xmlns:a16="http://schemas.microsoft.com/office/drawing/2014/main" xmlns="" id="{58595A1A-9E8E-4742-B110-41DA12BB8E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725F645-538F-4E94-96C9-ABFC93557D09}" type="slidenum">
              <a:rPr kumimoji="0" lang="en-US" altLang="zh-TW" smtClean="0">
                <a:latin typeface="Calibri" panose="020F0502020204030204" pitchFamily="34" charset="0"/>
              </a:rPr>
              <a:pPr/>
              <a:t>10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66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>
            <a:extLst>
              <a:ext uri="{FF2B5EF4-FFF2-40B4-BE49-F238E27FC236}">
                <a16:creationId xmlns:a16="http://schemas.microsoft.com/office/drawing/2014/main" xmlns="" id="{7ECDC0AE-E4CD-4CDC-95EE-17A7570D82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>
            <a:extLst>
              <a:ext uri="{FF2B5EF4-FFF2-40B4-BE49-F238E27FC236}">
                <a16:creationId xmlns:a16="http://schemas.microsoft.com/office/drawing/2014/main" xmlns="" id="{2EF948D4-BD41-4A22-8582-BF2B90D69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31748" name="投影片編號版面配置區 3">
            <a:extLst>
              <a:ext uri="{FF2B5EF4-FFF2-40B4-BE49-F238E27FC236}">
                <a16:creationId xmlns:a16="http://schemas.microsoft.com/office/drawing/2014/main" xmlns="" id="{9A07F7C2-8D8F-44B1-8482-D23FF6DA70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F8588759-E804-48BE-9247-D4F1368DEA87}" type="slidenum">
              <a:rPr kumimoji="0" lang="en-US" altLang="zh-TW" smtClean="0">
                <a:latin typeface="Calibri" panose="020F0502020204030204" pitchFamily="34" charset="0"/>
              </a:rPr>
              <a:pPr/>
              <a:t>11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044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>
            <a:extLst>
              <a:ext uri="{FF2B5EF4-FFF2-40B4-BE49-F238E27FC236}">
                <a16:creationId xmlns:a16="http://schemas.microsoft.com/office/drawing/2014/main" xmlns="" id="{678D9728-AFE7-488D-BF41-5DCECB08E9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備忘稿版面配置區 2">
            <a:extLst>
              <a:ext uri="{FF2B5EF4-FFF2-40B4-BE49-F238E27FC236}">
                <a16:creationId xmlns:a16="http://schemas.microsoft.com/office/drawing/2014/main" xmlns="" id="{816944CB-D0FF-4F6E-AB95-7B39151BB2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>
                <a:ea typeface="新細明體" panose="02020500000000000000" pitchFamily="18" charset="-120"/>
              </a:rPr>
              <a:t>綠色星星</a:t>
            </a:r>
            <a:r>
              <a:rPr lang="en-US" altLang="zh-TW">
                <a:ea typeface="新細明體" panose="02020500000000000000" pitchFamily="18" charset="-120"/>
              </a:rPr>
              <a:t>:</a:t>
            </a:r>
            <a:r>
              <a:rPr altLang="en-US">
                <a:ea typeface="新細明體" panose="02020500000000000000" pitchFamily="18" charset="-120"/>
              </a:rPr>
              <a:t>本頁於</a:t>
            </a:r>
            <a:r>
              <a:rPr lang="en-US" altLang="zh-TW">
                <a:ea typeface="新細明體" panose="02020500000000000000" pitchFamily="18" charset="-120"/>
              </a:rPr>
              <a:t>1090601</a:t>
            </a:r>
            <a:r>
              <a:rPr altLang="en-US">
                <a:ea typeface="新細明體" panose="02020500000000000000" pitchFamily="18" charset="-120"/>
              </a:rPr>
              <a:t>日起失效，屆時請刪除</a:t>
            </a:r>
          </a:p>
        </p:txBody>
      </p:sp>
      <p:sp>
        <p:nvSpPr>
          <p:cNvPr id="33796" name="投影片編號版面配置區 3">
            <a:extLst>
              <a:ext uri="{FF2B5EF4-FFF2-40B4-BE49-F238E27FC236}">
                <a16:creationId xmlns:a16="http://schemas.microsoft.com/office/drawing/2014/main" xmlns="" id="{92632073-32D1-48D5-BCFA-80B3567634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DE79A13-1AA1-4430-970E-5CF97C6CD7B2}" type="slidenum">
              <a:rPr kumimoji="0" lang="en-US" altLang="zh-TW" smtClean="0">
                <a:latin typeface="Calibri" panose="020F0502020204030204" pitchFamily="34" charset="0"/>
              </a:rPr>
              <a:pPr/>
              <a:t>12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96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xmlns="" id="{11E66CCF-BBE6-4CFD-8551-ADC4E6F127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xmlns="" id="{8EDEEACB-A29A-4DF3-850F-3D0A204893A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本頁請從各科部訓練計畫為來源撰寫</a:t>
            </a:r>
          </a:p>
          <a:p>
            <a:pPr eaLnBrk="1" hangingPunct="1">
              <a:spcBef>
                <a:spcPct val="0"/>
              </a:spcBef>
            </a:pPr>
            <a:endParaRPr altLang="en-US" b="1" u="sng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https://cts.tsgh.ndmctsgh.edu.tw/#tab-announcement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       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登入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e-portfolio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系統     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中央頁面點選”公告”   選置頂內容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__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西醫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UGY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訓練計畫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----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總綱、各科部計畫、</a:t>
            </a:r>
            <a:r>
              <a:rPr lang="en-US" altLang="zh-TW" b="1" u="sng">
                <a:solidFill>
                  <a:srgbClr val="FF0000"/>
                </a:solidFill>
                <a:ea typeface="新細明體" panose="02020500000000000000" pitchFamily="18" charset="-120"/>
              </a:rPr>
              <a:t>80</a:t>
            </a:r>
            <a:r>
              <a:rPr altLang="en-US" b="1" u="sng">
                <a:solidFill>
                  <a:srgbClr val="FF0000"/>
                </a:solidFill>
                <a:ea typeface="新細明體" panose="02020500000000000000" pitchFamily="18" charset="-120"/>
              </a:rPr>
              <a:t>項臨床技能核心課程技術手冊，即可找到目前最新科部訓練計畫</a:t>
            </a:r>
          </a:p>
          <a:p>
            <a:pPr eaLnBrk="1" hangingPunct="1">
              <a:spcBef>
                <a:spcPct val="0"/>
              </a:spcBef>
            </a:pPr>
            <a:endParaRPr altLang="en-US" b="1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altLang="zh-TW">
              <a:ea typeface="新細明體" panose="02020500000000000000" pitchFamily="18" charset="-12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xmlns="" id="{E4340CD0-9C3D-4D5A-813D-CF0D88AA2E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398869B-B2C3-41E2-B50E-FB5BC9753A2C}" type="slidenum">
              <a:rPr kumimoji="0" lang="en-US" altLang="zh-TW" smtClean="0"/>
              <a:pPr>
                <a:spcBef>
                  <a:spcPct val="0"/>
                </a:spcBef>
              </a:pPr>
              <a:t>13</a:t>
            </a:fld>
            <a:endParaRPr kumimoji="0" lang="zh-TW" altLang="zh-TW"/>
          </a:p>
        </p:txBody>
      </p:sp>
    </p:spTree>
    <p:extLst>
      <p:ext uri="{BB962C8B-B14F-4D97-AF65-F5344CB8AC3E}">
        <p14:creationId xmlns:p14="http://schemas.microsoft.com/office/powerpoint/2010/main" val="3276321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xmlns="" id="{6E25251B-FEE2-4C13-AD46-FAC91BDD1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xmlns="" id="{BAD8F386-F562-4052-AFDB-D6C290A05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xmlns="" id="{240D6458-0578-4C2E-BE12-9048D1C49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27495A0-A68B-431A-A3E0-72C1A9D4D0FD}" type="slidenum">
              <a:rPr kumimoji="0" lang="en-US" altLang="zh-TW" smtClean="0">
                <a:latin typeface="Calibri" panose="020F0502020204030204" pitchFamily="34" charset="0"/>
              </a:rPr>
              <a:pPr/>
              <a:t>14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133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>
            <a:extLst>
              <a:ext uri="{FF2B5EF4-FFF2-40B4-BE49-F238E27FC236}">
                <a16:creationId xmlns:a16="http://schemas.microsoft.com/office/drawing/2014/main" xmlns="" id="{6E25251B-FEE2-4C13-AD46-FAC91BDD10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備忘稿版面配置區 2">
            <a:extLst>
              <a:ext uri="{FF2B5EF4-FFF2-40B4-BE49-F238E27FC236}">
                <a16:creationId xmlns:a16="http://schemas.microsoft.com/office/drawing/2014/main" xmlns="" id="{BAD8F386-F562-4052-AFDB-D6C290A05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altLang="en-US">
              <a:ea typeface="新細明體" panose="02020500000000000000" pitchFamily="18" charset="-120"/>
            </a:endParaRPr>
          </a:p>
        </p:txBody>
      </p:sp>
      <p:sp>
        <p:nvSpPr>
          <p:cNvPr id="39940" name="投影片編號版面配置區 3">
            <a:extLst>
              <a:ext uri="{FF2B5EF4-FFF2-40B4-BE49-F238E27FC236}">
                <a16:creationId xmlns:a16="http://schemas.microsoft.com/office/drawing/2014/main" xmlns="" id="{240D6458-0578-4C2E-BE12-9048D1C49C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827495A0-A68B-431A-A3E0-72C1A9D4D0FD}" type="slidenum">
              <a:rPr kumimoji="0" lang="en-US" altLang="zh-TW" smtClean="0">
                <a:latin typeface="Calibri" panose="020F0502020204030204" pitchFamily="34" charset="0"/>
              </a:rPr>
              <a:pPr/>
              <a:t>15</a:t>
            </a:fld>
            <a:endParaRPr kumimoji="0" lang="zh-TW" altLang="zh-TW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93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/>
              <a:t>按一下以編輯母片子標題樣式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78F7671-A21A-4435-925B-BA1FD5966B65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DDBED4-4352-4B37-B5D2-CE1B5B4F86F6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>
            <a:extLst>
              <a:ext uri="{FF2B5EF4-FFF2-40B4-BE49-F238E27FC236}">
                <a16:creationId xmlns:a16="http://schemas.microsoft.com/office/drawing/2014/main" xmlns="" id="{53B914AF-56FB-4C6B-89DB-D7FEF96E35D7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C81E5-310A-4872-AAB2-0F37FC2E92C1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935063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034" y="304801"/>
            <a:ext cx="10665222" cy="1216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55454" y="1752600"/>
            <a:ext cx="10665222" cy="42672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9AB181CF-550C-4743-A1AA-94B9EEBE9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68F6D-D616-42B5-B401-3EE597367C97}" type="datetimeFigureOut">
              <a:rPr lang="zh-TW" altLang="en-US"/>
              <a:pPr>
                <a:defRPr/>
              </a:pPr>
              <a:t>2020/5/17</a:t>
            </a:fld>
            <a:endParaRPr lang="en-US" altLang="zh-TW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2BE6AECF-FA6E-4674-8428-5F41BCB148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C65D76AF-0AC2-4752-8DF2-D9BE61E37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23305-03F6-4D96-8C5C-8532D79C19D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3970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31A5ED53-FCBA-4D50-9EA1-251366748DBD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A60BA0E-20D0-4E7C-B286-26C960A6788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2011328"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9A333C9-1A4C-4287-9334-DFDA9D5206DE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B593-2CE1-47C8-AB64-CE3B001C6023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B6659D9-E437-4125-98F7-3C8ED685612C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6AAB387-C3EE-4812-B298-7E9E9C6F0F56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algn="l" rtl="0"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algn="l" rtl="0"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316866A-51D6-4511-88A7-D461364B4FBF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圖片預留位置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zh-TW" altLang="en-US" noProof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B69949F-3078-463D-8481-0E172D05CD57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FBB78A-01B4-41F2-96B0-677A4A282832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zh-TW" altLang="en-US" noProof="0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5025A1AD-6892-4B63-B4D5-106D835AA347}" type="datetime1">
              <a:rPr lang="zh-TW" altLang="en-US" smtClean="0"/>
              <a:pPr/>
              <a:t>2020/5/17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EB37DED6-D4C7-42EE-AB49-D2E39E64FDE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  <p:sldLayoutId id="2147483680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366220" y="1628800"/>
            <a:ext cx="7398693" cy="3298825"/>
          </a:xfrm>
        </p:spPr>
        <p:txBody>
          <a:bodyPr rtlCol="0"/>
          <a:lstStyle/>
          <a:p>
            <a:pPr algn="ctr"/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耳鼻喉部臨床教學規劃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交班簡報</a:t>
            </a: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>)</a:t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altLang="zh-TW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zh-TW" altLang="en-US" sz="4000" dirty="0">
                <a:solidFill>
                  <a:schemeClr val="tx1">
                    <a:lumMod val="75000"/>
                  </a:schemeClr>
                </a:solidFill>
              </a:rPr>
              <a:t>李日清  部長</a:t>
            </a:r>
            <a:endParaRPr lang="zh-TW" altLang="en-US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標題 1">
            <a:extLst>
              <a:ext uri="{FF2B5EF4-FFF2-40B4-BE49-F238E27FC236}">
                <a16:creationId xmlns:a16="http://schemas.microsoft.com/office/drawing/2014/main" xmlns="" id="{B7F7A5AF-3B30-4A58-ACAD-913D527A6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87" y="304801"/>
            <a:ext cx="8821738" cy="1216025"/>
          </a:xfrm>
        </p:spPr>
        <p:txBody>
          <a:bodyPr/>
          <a:lstStyle/>
          <a:p>
            <a:r>
              <a:rPr lang="en-US" altLang="zh-TW" dirty="0"/>
              <a:t>E-Portfolio-</a:t>
            </a:r>
            <a:r>
              <a:rPr lang="zh-TW" altLang="en-US" sz="3600" dirty="0">
                <a:solidFill>
                  <a:srgbClr val="FF0000"/>
                </a:solidFill>
              </a:rPr>
              <a:t>臨床技能核心課程</a:t>
            </a:r>
            <a:r>
              <a:rPr lang="zh-TW" altLang="en-US" sz="3600" dirty="0"/>
              <a:t>操作畫面</a:t>
            </a:r>
          </a:p>
        </p:txBody>
      </p:sp>
      <p:sp>
        <p:nvSpPr>
          <p:cNvPr id="28675" name="內容版面配置區 2">
            <a:extLst>
              <a:ext uri="{FF2B5EF4-FFF2-40B4-BE49-F238E27FC236}">
                <a16:creationId xmlns:a16="http://schemas.microsoft.com/office/drawing/2014/main" xmlns="" id="{5840F91B-4CE2-4406-ADC0-3D2D9F05E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272" y="1530025"/>
            <a:ext cx="10157354" cy="4470400"/>
          </a:xfrm>
        </p:spPr>
        <p:txBody>
          <a:bodyPr/>
          <a:lstStyle/>
          <a:p>
            <a:endParaRPr lang="zh-TW" altLang="en-US" b="1" dirty="0">
              <a:solidFill>
                <a:srgbClr val="003300"/>
              </a:solidFill>
            </a:endParaRPr>
          </a:p>
        </p:txBody>
      </p:sp>
      <p:pic>
        <p:nvPicPr>
          <p:cNvPr id="28676" name="圖片 2">
            <a:extLst>
              <a:ext uri="{FF2B5EF4-FFF2-40B4-BE49-F238E27FC236}">
                <a16:creationId xmlns:a16="http://schemas.microsoft.com/office/drawing/2014/main" xmlns="" id="{EE6E5B34-C156-4E35-B9FA-FC9DA57E6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" t="12595" r="29523" b="25391"/>
          <a:stretch>
            <a:fillRect/>
          </a:stretch>
        </p:blipFill>
        <p:spPr bwMode="auto">
          <a:xfrm>
            <a:off x="1473199" y="1520826"/>
            <a:ext cx="9217026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14709700-4CB9-46D1-B04F-28A7E188B50C}"/>
              </a:ext>
            </a:extLst>
          </p:cNvPr>
          <p:cNvSpPr/>
          <p:nvPr/>
        </p:nvSpPr>
        <p:spPr>
          <a:xfrm>
            <a:off x="4941888" y="2136776"/>
            <a:ext cx="1139825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8678" name="文字方塊 2">
            <a:extLst>
              <a:ext uri="{FF2B5EF4-FFF2-40B4-BE49-F238E27FC236}">
                <a16:creationId xmlns:a16="http://schemas.microsoft.com/office/drawing/2014/main" xmlns="" id="{B7841365-2E05-4364-A318-A3048E09A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2" y="3021013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點選待填表單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28679" name="文字方塊 7">
            <a:extLst>
              <a:ext uri="{FF2B5EF4-FFF2-40B4-BE49-F238E27FC236}">
                <a16:creationId xmlns:a16="http://schemas.microsoft.com/office/drawing/2014/main" xmlns="" id="{8089C63E-1CE2-4D0E-91F5-7B686895D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6488" y="4973638"/>
            <a:ext cx="623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點選臨床技能核心課程評核表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5997D7A0-45F8-4F8A-9E26-04E4515770B1}"/>
              </a:ext>
            </a:extLst>
          </p:cNvPr>
          <p:cNvSpPr/>
          <p:nvPr/>
        </p:nvSpPr>
        <p:spPr>
          <a:xfrm>
            <a:off x="4725987" y="4265614"/>
            <a:ext cx="2520950" cy="6762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xmlns="" id="{C00A9B4B-961E-43D3-8969-3E8527056A16}"/>
              </a:ext>
            </a:extLst>
          </p:cNvPr>
          <p:cNvSpPr txBox="1">
            <a:spLocks/>
          </p:cNvSpPr>
          <p:nvPr/>
        </p:nvSpPr>
        <p:spPr bwMode="auto">
          <a:xfrm>
            <a:off x="6788151" y="5589589"/>
            <a:ext cx="41116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M115</a:t>
            </a:r>
            <a:r>
              <a:rPr lang="zh-TW" altLang="en-US" kern="0" dirty="0"/>
              <a:t>起學員適用</a:t>
            </a:r>
            <a:endParaRPr lang="zh-TW" altLang="en-US" sz="36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標題 1">
            <a:extLst>
              <a:ext uri="{FF2B5EF4-FFF2-40B4-BE49-F238E27FC236}">
                <a16:creationId xmlns:a16="http://schemas.microsoft.com/office/drawing/2014/main" xmlns="" id="{40F9045C-5C4A-4C66-AFE5-BF2348F9F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884" y="30206"/>
            <a:ext cx="8821738" cy="1216025"/>
          </a:xfrm>
        </p:spPr>
        <p:txBody>
          <a:bodyPr/>
          <a:lstStyle/>
          <a:p>
            <a:r>
              <a:rPr lang="en-US" altLang="zh-TW"/>
              <a:t>E-Portfolio-</a:t>
            </a:r>
            <a:r>
              <a:rPr lang="zh-TW" altLang="en-US" sz="3600">
                <a:solidFill>
                  <a:srgbClr val="FF0000"/>
                </a:solidFill>
              </a:rPr>
              <a:t>臨床技能核心課程</a:t>
            </a:r>
            <a:r>
              <a:rPr lang="zh-TW" altLang="en-US" sz="3600"/>
              <a:t>操作畫面</a:t>
            </a:r>
          </a:p>
        </p:txBody>
      </p:sp>
      <p:sp>
        <p:nvSpPr>
          <p:cNvPr id="30723" name="內容版面配置區 2">
            <a:extLst>
              <a:ext uri="{FF2B5EF4-FFF2-40B4-BE49-F238E27FC236}">
                <a16:creationId xmlns:a16="http://schemas.microsoft.com/office/drawing/2014/main" xmlns="" id="{1838C1AF-2B04-4BBD-87C1-E897ABF5B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b="1" dirty="0">
              <a:solidFill>
                <a:srgbClr val="003300"/>
              </a:solidFill>
            </a:endParaRPr>
          </a:p>
        </p:txBody>
      </p:sp>
      <p:pic>
        <p:nvPicPr>
          <p:cNvPr id="30724" name="圖片 4">
            <a:extLst>
              <a:ext uri="{FF2B5EF4-FFF2-40B4-BE49-F238E27FC236}">
                <a16:creationId xmlns:a16="http://schemas.microsoft.com/office/drawing/2014/main" xmlns="" id="{8B52F172-BACF-47C8-91B1-7124BA9A93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7" r="33397" b="-201"/>
          <a:stretch>
            <a:fillRect/>
          </a:stretch>
        </p:blipFill>
        <p:spPr bwMode="auto">
          <a:xfrm>
            <a:off x="2097088" y="1520826"/>
            <a:ext cx="7015163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xmlns="" id="{98227511-B29A-431E-B0FC-13F0C0F10345}"/>
              </a:ext>
            </a:extLst>
          </p:cNvPr>
          <p:cNvSpPr/>
          <p:nvPr/>
        </p:nvSpPr>
        <p:spPr>
          <a:xfrm>
            <a:off x="2089150" y="5673726"/>
            <a:ext cx="2520950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30726" name="文字方塊 2">
            <a:extLst>
              <a:ext uri="{FF2B5EF4-FFF2-40B4-BE49-F238E27FC236}">
                <a16:creationId xmlns:a16="http://schemas.microsoft.com/office/drawing/2014/main" xmlns="" id="{4640D428-2305-46AC-B9FA-2BA89701E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737" y="5273675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填寫後提交至科部安排之教師完成評量</a:t>
            </a:r>
          </a:p>
        </p:txBody>
      </p:sp>
      <p:sp>
        <p:nvSpPr>
          <p:cNvPr id="7" name="標題 1">
            <a:extLst>
              <a:ext uri="{FF2B5EF4-FFF2-40B4-BE49-F238E27FC236}">
                <a16:creationId xmlns:a16="http://schemas.microsoft.com/office/drawing/2014/main" xmlns="" id="{AADC3330-8C3A-444A-AAB4-2520963B9346}"/>
              </a:ext>
            </a:extLst>
          </p:cNvPr>
          <p:cNvSpPr txBox="1">
            <a:spLocks/>
          </p:cNvSpPr>
          <p:nvPr/>
        </p:nvSpPr>
        <p:spPr bwMode="auto">
          <a:xfrm>
            <a:off x="6788151" y="5589589"/>
            <a:ext cx="41116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M115</a:t>
            </a:r>
            <a:r>
              <a:rPr lang="zh-TW" altLang="en-US" kern="0" dirty="0"/>
              <a:t>起學員適用</a:t>
            </a:r>
            <a:endParaRPr lang="zh-TW" altLang="en-US" sz="36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圖片 4">
            <a:extLst>
              <a:ext uri="{FF2B5EF4-FFF2-40B4-BE49-F238E27FC236}">
                <a16:creationId xmlns:a16="http://schemas.microsoft.com/office/drawing/2014/main" xmlns="" id="{CFA41A1B-B54E-4A17-89E3-7DD8BEDF5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1" t="15549" r="17902" b="44093"/>
          <a:stretch>
            <a:fillRect/>
          </a:stretch>
        </p:blipFill>
        <p:spPr bwMode="auto">
          <a:xfrm>
            <a:off x="4535487" y="2105026"/>
            <a:ext cx="5543550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標題 1">
            <a:extLst>
              <a:ext uri="{FF2B5EF4-FFF2-40B4-BE49-F238E27FC236}">
                <a16:creationId xmlns:a16="http://schemas.microsoft.com/office/drawing/2014/main" xmlns="" id="{6C5FD97E-8545-4A4E-B1FC-BA8EF56E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87" y="304801"/>
            <a:ext cx="8821738" cy="1216025"/>
          </a:xfrm>
        </p:spPr>
        <p:txBody>
          <a:bodyPr/>
          <a:lstStyle/>
          <a:p>
            <a:r>
              <a:rPr lang="en-US" altLang="zh-TW"/>
              <a:t>CTMS-</a:t>
            </a:r>
            <a:r>
              <a:rPr lang="zh-TW" altLang="en-US" sz="3600">
                <a:solidFill>
                  <a:srgbClr val="FF0000"/>
                </a:solidFill>
              </a:rPr>
              <a:t>臨床技能核心課程</a:t>
            </a:r>
            <a:r>
              <a:rPr lang="zh-TW" altLang="en-US" sz="3600"/>
              <a:t>操作畫面</a:t>
            </a:r>
          </a:p>
        </p:txBody>
      </p:sp>
      <p:pic>
        <p:nvPicPr>
          <p:cNvPr id="32772" name="圖片 2">
            <a:extLst>
              <a:ext uri="{FF2B5EF4-FFF2-40B4-BE49-F238E27FC236}">
                <a16:creationId xmlns:a16="http://schemas.microsoft.com/office/drawing/2014/main" xmlns="" id="{2F9B9BC2-85B2-4878-9DAD-FFA2381CC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5" r="78226" b="5417"/>
          <a:stretch>
            <a:fillRect/>
          </a:stretch>
        </p:blipFill>
        <p:spPr bwMode="auto">
          <a:xfrm>
            <a:off x="2066926" y="1520826"/>
            <a:ext cx="2465387" cy="521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標題 1">
            <a:extLst>
              <a:ext uri="{FF2B5EF4-FFF2-40B4-BE49-F238E27FC236}">
                <a16:creationId xmlns:a16="http://schemas.microsoft.com/office/drawing/2014/main" xmlns="" id="{88116CE4-0168-4336-A531-EEC0F961A7FB}"/>
              </a:ext>
            </a:extLst>
          </p:cNvPr>
          <p:cNvSpPr txBox="1">
            <a:spLocks/>
          </p:cNvSpPr>
          <p:nvPr/>
        </p:nvSpPr>
        <p:spPr bwMode="auto">
          <a:xfrm>
            <a:off x="6381751" y="5589589"/>
            <a:ext cx="45180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M114</a:t>
            </a:r>
            <a:r>
              <a:rPr lang="zh-TW" altLang="en-US" kern="0" dirty="0"/>
              <a:t>以前學員適用</a:t>
            </a:r>
            <a:endParaRPr lang="zh-TW" altLang="en-US" sz="3600" kern="0" dirty="0"/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xmlns="" id="{0FC2F918-CEE3-49AC-A09E-471D073831C0}"/>
              </a:ext>
            </a:extLst>
          </p:cNvPr>
          <p:cNvSpPr/>
          <p:nvPr/>
        </p:nvSpPr>
        <p:spPr>
          <a:xfrm>
            <a:off x="3187701" y="2032001"/>
            <a:ext cx="1139825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32775" name="文字方塊 2">
            <a:extLst>
              <a:ext uri="{FF2B5EF4-FFF2-40B4-BE49-F238E27FC236}">
                <a16:creationId xmlns:a16="http://schemas.microsoft.com/office/drawing/2014/main" xmlns="" id="{769CD2F8-AA84-442F-B61B-48FCC3BF1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0312" y="163195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點選學員作業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32776" name="文字方塊 7">
            <a:extLst>
              <a:ext uri="{FF2B5EF4-FFF2-40B4-BE49-F238E27FC236}">
                <a16:creationId xmlns:a16="http://schemas.microsoft.com/office/drawing/2014/main" xmlns="" id="{0C8A71CC-8E86-4CCF-8A6A-C482F3BE8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0" y="5662613"/>
            <a:ext cx="38401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點選實習醫學生核心課程評量表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C64B8CA4-9FBD-48F4-951B-28A419464FB0}"/>
              </a:ext>
            </a:extLst>
          </p:cNvPr>
          <p:cNvSpPr/>
          <p:nvPr/>
        </p:nvSpPr>
        <p:spPr>
          <a:xfrm>
            <a:off x="1927225" y="6129339"/>
            <a:ext cx="2520950" cy="6762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pic>
        <p:nvPicPr>
          <p:cNvPr id="32778" name="圖片 6">
            <a:extLst>
              <a:ext uri="{FF2B5EF4-FFF2-40B4-BE49-F238E27FC236}">
                <a16:creationId xmlns:a16="http://schemas.microsoft.com/office/drawing/2014/main" xmlns="" id="{A9358109-2367-4F21-BED2-5B83AB188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0" t="38416" r="45755" b="51083"/>
          <a:stretch>
            <a:fillRect/>
          </a:stretch>
        </p:blipFill>
        <p:spPr bwMode="auto">
          <a:xfrm>
            <a:off x="4521201" y="3500439"/>
            <a:ext cx="315753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橢圓 14">
            <a:extLst>
              <a:ext uri="{FF2B5EF4-FFF2-40B4-BE49-F238E27FC236}">
                <a16:creationId xmlns:a16="http://schemas.microsoft.com/office/drawing/2014/main" xmlns="" id="{FED7AC24-7B29-42FB-8A46-8F2584EDF6E8}"/>
              </a:ext>
            </a:extLst>
          </p:cNvPr>
          <p:cNvSpPr/>
          <p:nvPr/>
        </p:nvSpPr>
        <p:spPr>
          <a:xfrm>
            <a:off x="8928101" y="3341689"/>
            <a:ext cx="1139825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32780" name="文字方塊 7">
            <a:extLst>
              <a:ext uri="{FF2B5EF4-FFF2-40B4-BE49-F238E27FC236}">
                <a16:creationId xmlns:a16="http://schemas.microsoft.com/office/drawing/2014/main" xmlns="" id="{B136513E-1E0F-4985-B144-716564935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3201" y="4246563"/>
            <a:ext cx="25923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點選填寫表單後提交</a:t>
            </a:r>
          </a:p>
        </p:txBody>
      </p:sp>
      <p:sp>
        <p:nvSpPr>
          <p:cNvPr id="17" name="六角星形 16">
            <a:extLst>
              <a:ext uri="{FF2B5EF4-FFF2-40B4-BE49-F238E27FC236}">
                <a16:creationId xmlns:a16="http://schemas.microsoft.com/office/drawing/2014/main" xmlns="" id="{840CB19D-9B4E-472A-B2B8-B90448D99B23}"/>
              </a:ext>
            </a:extLst>
          </p:cNvPr>
          <p:cNvSpPr/>
          <p:nvPr/>
        </p:nvSpPr>
        <p:spPr>
          <a:xfrm>
            <a:off x="1701800" y="193676"/>
            <a:ext cx="647700" cy="931863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3">
            <a:extLst>
              <a:ext uri="{FF2B5EF4-FFF2-40B4-BE49-F238E27FC236}">
                <a16:creationId xmlns:a16="http://schemas.microsoft.com/office/drawing/2014/main" xmlns="" id="{D960DB2A-2EDA-482B-8A6E-6254777299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4846" y="210500"/>
            <a:ext cx="8965877" cy="1216025"/>
          </a:xfrm>
        </p:spPr>
        <p:txBody>
          <a:bodyPr anchor="ctr">
            <a:normAutofit fontScale="90000"/>
          </a:bodyPr>
          <a:lstStyle/>
          <a:p>
            <a:pPr marL="1885950" indent="-1885950"/>
            <a:r>
              <a:rPr lang="zh-TW" altLang="en-US" b="1" dirty="0"/>
              <a:t>重要課程</a:t>
            </a:r>
            <a:r>
              <a:rPr lang="en-US" altLang="zh-TW" b="1" dirty="0"/>
              <a:t>3-</a:t>
            </a:r>
            <a:r>
              <a:rPr lang="zh-TW" altLang="en-US" b="1" dirty="0"/>
              <a:t>本專科核心課程</a:t>
            </a:r>
            <a:r>
              <a:rPr lang="en-US" altLang="zh-TW" b="1" dirty="0"/>
              <a:t>(</a:t>
            </a:r>
            <a:r>
              <a:rPr lang="zh-TW" altLang="en-US" b="1" dirty="0"/>
              <a:t>特色課程</a:t>
            </a:r>
            <a:r>
              <a:rPr lang="en-US" altLang="zh-TW" b="1" dirty="0"/>
              <a:t>)</a:t>
            </a:r>
            <a:endParaRPr lang="zh-TW" altLang="en-US" b="1" dirty="0"/>
          </a:p>
        </p:txBody>
      </p:sp>
      <p:sp>
        <p:nvSpPr>
          <p:cNvPr id="34820" name="內容版面配置區 1">
            <a:extLst>
              <a:ext uri="{FF2B5EF4-FFF2-40B4-BE49-F238E27FC236}">
                <a16:creationId xmlns:a16="http://schemas.microsoft.com/office/drawing/2014/main" xmlns="" id="{F2F33363-5606-4399-AF88-BEBFB30A1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4412" y="1556792"/>
            <a:ext cx="3924300" cy="4267200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應完成項目數</a:t>
            </a:r>
            <a:endParaRPr lang="en-US" altLang="zh-TW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五年級：</a:t>
            </a:r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50%</a:t>
            </a:r>
          </a:p>
          <a:p>
            <a:pPr lvl="1"/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六年級：全數完成</a:t>
            </a:r>
            <a:endParaRPr lang="en-US" altLang="zh-TW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altLang="zh-TW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altLang="zh-TW" dirty="0">
                <a:solidFill>
                  <a:schemeClr val="accent4">
                    <a:lumMod val="75000"/>
                  </a:schemeClr>
                </a:solidFill>
              </a:rPr>
              <a:t>E-Portfolio</a:t>
            </a:r>
            <a:r>
              <a:rPr lang="zh-TW" altLang="en-US" dirty="0">
                <a:solidFill>
                  <a:schemeClr val="accent4">
                    <a:lumMod val="75000"/>
                  </a:schemeClr>
                </a:solidFill>
              </a:rPr>
              <a:t>系統應完成做法</a:t>
            </a:r>
            <a:endParaRPr lang="en-US" altLang="zh-TW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zh-TW" altLang="en-US" b="1" u="sng" dirty="0">
                <a:solidFill>
                  <a:srgbClr val="92D050"/>
                </a:solidFill>
              </a:rPr>
              <a:t>學員至</a:t>
            </a:r>
            <a:r>
              <a:rPr lang="en-US" altLang="zh-TW" b="1" u="sng" dirty="0">
                <a:solidFill>
                  <a:srgbClr val="92D050"/>
                </a:solidFill>
              </a:rPr>
              <a:t>CEPO</a:t>
            </a:r>
            <a:r>
              <a:rPr lang="zh-TW" altLang="en-US" b="1" u="sng" dirty="0">
                <a:solidFill>
                  <a:srgbClr val="92D050"/>
                </a:solidFill>
              </a:rPr>
              <a:t>系統完成自動表單一份，至少填寫相關病人的病歷號</a:t>
            </a:r>
            <a:r>
              <a:rPr lang="en-US" altLang="zh-TW" b="1" u="sng" dirty="0">
                <a:solidFill>
                  <a:srgbClr val="92D050"/>
                </a:solidFill>
              </a:rPr>
              <a:t>/</a:t>
            </a:r>
            <a:r>
              <a:rPr lang="zh-TW" altLang="en-US" b="1" u="sng" dirty="0">
                <a:solidFill>
                  <a:srgbClr val="92D050"/>
                </a:solidFill>
              </a:rPr>
              <a:t>日期</a:t>
            </a:r>
            <a:r>
              <a:rPr lang="zh-TW" altLang="en-US" b="1" u="sng" dirty="0">
                <a:solidFill>
                  <a:srgbClr val="92D050"/>
                </a:solidFill>
                <a:latin typeface="新細明體" panose="02020500000000000000" pitchFamily="18" charset="-120"/>
              </a:rPr>
              <a:t>，視學習狀況自行補充相關紀錄內容</a:t>
            </a:r>
            <a:endParaRPr lang="zh-TW" altLang="en-US" b="1" u="sng" dirty="0">
              <a:solidFill>
                <a:srgbClr val="92D050"/>
              </a:solidFill>
            </a:endParaRPr>
          </a:p>
        </p:txBody>
      </p:sp>
      <p:sp>
        <p:nvSpPr>
          <p:cNvPr id="34821" name="矩形 1">
            <a:extLst>
              <a:ext uri="{FF2B5EF4-FFF2-40B4-BE49-F238E27FC236}">
                <a16:creationId xmlns:a16="http://schemas.microsoft.com/office/drawing/2014/main" xmlns="" id="{FAEB3229-E854-44A8-9861-5D3561DD4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3472" y="1916832"/>
            <a:ext cx="1345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 dirty="0">
                <a:solidFill>
                  <a:srgbClr val="FFC000"/>
                </a:solidFill>
              </a:rPr>
              <a:t>[ 9 </a:t>
            </a:r>
            <a:r>
              <a:rPr lang="zh-TW" altLang="en-US" dirty="0">
                <a:solidFill>
                  <a:srgbClr val="FFC000"/>
                </a:solidFill>
              </a:rPr>
              <a:t>選 </a:t>
            </a:r>
            <a:r>
              <a:rPr lang="en-US" altLang="zh-TW" dirty="0">
                <a:solidFill>
                  <a:srgbClr val="FFC000"/>
                </a:solidFill>
              </a:rPr>
              <a:t>5 ]</a:t>
            </a:r>
            <a:endParaRPr lang="zh-TW" altLang="en-US" dirty="0">
              <a:solidFill>
                <a:srgbClr val="FFC000"/>
              </a:solidFill>
            </a:endParaRPr>
          </a:p>
        </p:txBody>
      </p:sp>
      <p:sp>
        <p:nvSpPr>
          <p:cNvPr id="6" name="六角星形 5">
            <a:extLst>
              <a:ext uri="{FF2B5EF4-FFF2-40B4-BE49-F238E27FC236}">
                <a16:creationId xmlns:a16="http://schemas.microsoft.com/office/drawing/2014/main" xmlns="" id="{A0C5DE22-4394-4BD2-A94C-0E01D1D09072}"/>
              </a:ext>
            </a:extLst>
          </p:cNvPr>
          <p:cNvSpPr/>
          <p:nvPr/>
        </p:nvSpPr>
        <p:spPr>
          <a:xfrm>
            <a:off x="1125859" y="467778"/>
            <a:ext cx="539180" cy="59737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682362F3-B79C-4E9E-9B93-7707B5A46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138266"/>
              </p:ext>
            </p:extLst>
          </p:nvPr>
        </p:nvGraphicFramePr>
        <p:xfrm>
          <a:off x="1161288" y="1382836"/>
          <a:ext cx="4176463" cy="5005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xmlns="" val="3932638066"/>
                    </a:ext>
                  </a:extLst>
                </a:gridCol>
              </a:tblGrid>
              <a:tr h="545049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800" b="1" kern="100" spc="20" dirty="0">
                          <a:effectLst/>
                        </a:rPr>
                        <a:t>耳鼻喉頭頸外科實習醫學生核心課程</a:t>
                      </a:r>
                      <a:endParaRPr lang="zh-TW" sz="1800" b="1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4069668909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1. </a:t>
                      </a:r>
                      <a:r>
                        <a:rPr lang="zh-TW" sz="1600" kern="100" dirty="0">
                          <a:effectLst/>
                        </a:rPr>
                        <a:t>上呼吸道異物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130865871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2. </a:t>
                      </a:r>
                      <a:r>
                        <a:rPr lang="zh-TW" sz="1600" kern="100" dirty="0">
                          <a:effectLst/>
                        </a:rPr>
                        <a:t>鼻中隔彎曲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636813739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3. </a:t>
                      </a:r>
                      <a:r>
                        <a:rPr lang="zh-TW" sz="1600" kern="100" dirty="0">
                          <a:effectLst/>
                        </a:rPr>
                        <a:t>甲狀腺疾病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211963275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4. </a:t>
                      </a:r>
                      <a:r>
                        <a:rPr lang="zh-TW" sz="1600" kern="100" dirty="0">
                          <a:effectLst/>
                        </a:rPr>
                        <a:t>慢性中耳炎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268641270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5. </a:t>
                      </a:r>
                      <a:r>
                        <a:rPr lang="zh-TW" sz="1600" kern="100" dirty="0">
                          <a:effectLst/>
                        </a:rPr>
                        <a:t>鼻竇炎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58344982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6. </a:t>
                      </a:r>
                      <a:r>
                        <a:rPr lang="zh-TW" sz="1600" kern="100" dirty="0">
                          <a:effectLst/>
                        </a:rPr>
                        <a:t>突發性耳聾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4167855221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7. </a:t>
                      </a:r>
                      <a:r>
                        <a:rPr lang="zh-TW" sz="1600" kern="100" dirty="0">
                          <a:effectLst/>
                        </a:rPr>
                        <a:t>唾液腺腫瘤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423837794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8. </a:t>
                      </a:r>
                      <a:r>
                        <a:rPr lang="zh-TW" sz="1600" kern="100" dirty="0">
                          <a:effectLst/>
                        </a:rPr>
                        <a:t>頭頸癌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931296868"/>
                  </a:ext>
                </a:extLst>
              </a:tr>
              <a:tr h="4956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effectLst/>
                        </a:rPr>
                        <a:t>9. </a:t>
                      </a:r>
                      <a:r>
                        <a:rPr lang="zh-TW" sz="1600" kern="100" dirty="0">
                          <a:effectLst/>
                        </a:rPr>
                        <a:t>聲帶疾病</a:t>
                      </a:r>
                      <a:endParaRPr lang="zh-TW" sz="1600" kern="100" dirty="0">
                        <a:effectLst/>
                        <a:latin typeface="細明體" panose="02020509000000000000" pitchFamily="49" charset="-120"/>
                        <a:ea typeface="細明體" panose="02020509000000000000" pitchFamily="49" charset="-120"/>
                        <a:cs typeface="Courier New" panose="02070309020205020404" pitchFamily="49" charset="0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88297279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xmlns="" id="{3FB6DBE0-4856-47FF-8505-D734909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E-Portfolio-</a:t>
            </a:r>
            <a:r>
              <a:rPr lang="zh-TW" altLang="en-US" sz="4000" b="1">
                <a:solidFill>
                  <a:srgbClr val="FF0000"/>
                </a:solidFill>
              </a:rPr>
              <a:t>專科核心課程</a:t>
            </a:r>
            <a:r>
              <a:rPr lang="zh-TW" altLang="en-US"/>
              <a:t>操作畫面</a:t>
            </a:r>
          </a:p>
        </p:txBody>
      </p:sp>
      <p:pic>
        <p:nvPicPr>
          <p:cNvPr id="38915" name="圖片 3">
            <a:extLst>
              <a:ext uri="{FF2B5EF4-FFF2-40B4-BE49-F238E27FC236}">
                <a16:creationId xmlns:a16="http://schemas.microsoft.com/office/drawing/2014/main" xmlns="" id="{D6367025-CE14-4236-B6D4-CCA1AFC66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r="42805"/>
          <a:stretch>
            <a:fillRect/>
          </a:stretch>
        </p:blipFill>
        <p:spPr bwMode="auto">
          <a:xfrm>
            <a:off x="2097087" y="1520826"/>
            <a:ext cx="624205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68397AE9-242A-4BD6-8211-4992FCCC8A76}"/>
              </a:ext>
            </a:extLst>
          </p:cNvPr>
          <p:cNvSpPr/>
          <p:nvPr/>
        </p:nvSpPr>
        <p:spPr>
          <a:xfrm>
            <a:off x="4581525" y="5695951"/>
            <a:ext cx="2520950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38917" name="文字方塊 2">
            <a:extLst>
              <a:ext uri="{FF2B5EF4-FFF2-40B4-BE49-F238E27FC236}">
                <a16:creationId xmlns:a16="http://schemas.microsoft.com/office/drawing/2014/main" xmlns="" id="{D7C5642A-0C94-46B7-8532-ADFCEBB6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4886325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填寫後提交指導住院醫師、指導主治醫師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7B6BB727-48BE-442E-98A1-0DAC8C9F618C}"/>
              </a:ext>
            </a:extLst>
          </p:cNvPr>
          <p:cNvSpPr txBox="1">
            <a:spLocks/>
          </p:cNvSpPr>
          <p:nvPr/>
        </p:nvSpPr>
        <p:spPr bwMode="auto">
          <a:xfrm>
            <a:off x="6788151" y="5589589"/>
            <a:ext cx="41116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M115</a:t>
            </a:r>
            <a:r>
              <a:rPr lang="zh-TW" altLang="en-US" kern="0" dirty="0"/>
              <a:t>起學員適用</a:t>
            </a:r>
            <a:endParaRPr lang="zh-TW" altLang="en-US" sz="36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>
            <a:extLst>
              <a:ext uri="{FF2B5EF4-FFF2-40B4-BE49-F238E27FC236}">
                <a16:creationId xmlns:a16="http://schemas.microsoft.com/office/drawing/2014/main" xmlns="" id="{3FB6DBE0-4856-47FF-8505-D734909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E-Portfolio-</a:t>
            </a:r>
            <a:r>
              <a:rPr lang="zh-TW" altLang="en-US" sz="4000" b="1">
                <a:solidFill>
                  <a:srgbClr val="FF0000"/>
                </a:solidFill>
              </a:rPr>
              <a:t>專科核心課程</a:t>
            </a:r>
            <a:r>
              <a:rPr lang="zh-TW" altLang="en-US"/>
              <a:t>操作畫面</a:t>
            </a:r>
          </a:p>
        </p:txBody>
      </p:sp>
      <p:pic>
        <p:nvPicPr>
          <p:cNvPr id="38915" name="圖片 3">
            <a:extLst>
              <a:ext uri="{FF2B5EF4-FFF2-40B4-BE49-F238E27FC236}">
                <a16:creationId xmlns:a16="http://schemas.microsoft.com/office/drawing/2014/main" xmlns="" id="{D6367025-CE14-4236-B6D4-CCA1AFC664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63" r="42805"/>
          <a:stretch>
            <a:fillRect/>
          </a:stretch>
        </p:blipFill>
        <p:spPr bwMode="auto">
          <a:xfrm>
            <a:off x="2097087" y="1520826"/>
            <a:ext cx="6242050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68397AE9-242A-4BD6-8211-4992FCCC8A76}"/>
              </a:ext>
            </a:extLst>
          </p:cNvPr>
          <p:cNvSpPr/>
          <p:nvPr/>
        </p:nvSpPr>
        <p:spPr>
          <a:xfrm>
            <a:off x="4581525" y="5695951"/>
            <a:ext cx="2520950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38917" name="文字方塊 2">
            <a:extLst>
              <a:ext uri="{FF2B5EF4-FFF2-40B4-BE49-F238E27FC236}">
                <a16:creationId xmlns:a16="http://schemas.microsoft.com/office/drawing/2014/main" xmlns="" id="{D7C5642A-0C94-46B7-8532-ADFCEBB651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4886325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填寫後提交指導住院醫師、指導主治醫師</a:t>
            </a:r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xmlns="" id="{7B6BB727-48BE-442E-98A1-0DAC8C9F618C}"/>
              </a:ext>
            </a:extLst>
          </p:cNvPr>
          <p:cNvSpPr txBox="1">
            <a:spLocks/>
          </p:cNvSpPr>
          <p:nvPr/>
        </p:nvSpPr>
        <p:spPr bwMode="auto">
          <a:xfrm>
            <a:off x="6788151" y="5589589"/>
            <a:ext cx="41116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M115</a:t>
            </a:r>
            <a:r>
              <a:rPr lang="zh-TW" altLang="en-US" kern="0" dirty="0"/>
              <a:t>起學員適用</a:t>
            </a:r>
            <a:endParaRPr lang="zh-TW" altLang="en-US" sz="3600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1">
            <a:extLst>
              <a:ext uri="{FF2B5EF4-FFF2-40B4-BE49-F238E27FC236}">
                <a16:creationId xmlns:a16="http://schemas.microsoft.com/office/drawing/2014/main" xmlns="" id="{EACBAA3F-804C-41AB-B5CC-8ED64F6F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87" y="304801"/>
            <a:ext cx="8821738" cy="1216025"/>
          </a:xfrm>
        </p:spPr>
        <p:txBody>
          <a:bodyPr/>
          <a:lstStyle/>
          <a:p>
            <a:r>
              <a:rPr lang="en-US" altLang="zh-TW"/>
              <a:t>CTMS-</a:t>
            </a:r>
            <a:r>
              <a:rPr lang="zh-TW" altLang="en-US" sz="3600">
                <a:solidFill>
                  <a:srgbClr val="FF0000"/>
                </a:solidFill>
              </a:rPr>
              <a:t>專科核心課程</a:t>
            </a:r>
            <a:r>
              <a:rPr lang="en-US" altLang="zh-TW" sz="3000">
                <a:solidFill>
                  <a:srgbClr val="FF0000"/>
                </a:solidFill>
              </a:rPr>
              <a:t>(Checklist)</a:t>
            </a:r>
            <a:r>
              <a:rPr lang="zh-TW" altLang="en-US" sz="3600"/>
              <a:t>操作畫面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xmlns="" id="{D676A5F6-52C9-4206-B65A-96660C894659}"/>
              </a:ext>
            </a:extLst>
          </p:cNvPr>
          <p:cNvSpPr txBox="1">
            <a:spLocks/>
          </p:cNvSpPr>
          <p:nvPr/>
        </p:nvSpPr>
        <p:spPr bwMode="auto">
          <a:xfrm>
            <a:off x="6381751" y="5589589"/>
            <a:ext cx="4518025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kern="0" dirty="0"/>
              <a:t>M114</a:t>
            </a:r>
            <a:r>
              <a:rPr lang="zh-TW" altLang="en-US" kern="0" dirty="0"/>
              <a:t>以前學員適用</a:t>
            </a:r>
            <a:endParaRPr lang="zh-TW" altLang="en-US" sz="3600" kern="0" dirty="0"/>
          </a:p>
        </p:txBody>
      </p:sp>
      <p:pic>
        <p:nvPicPr>
          <p:cNvPr id="40964" name="圖片 7">
            <a:extLst>
              <a:ext uri="{FF2B5EF4-FFF2-40B4-BE49-F238E27FC236}">
                <a16:creationId xmlns:a16="http://schemas.microsoft.com/office/drawing/2014/main" xmlns="" id="{4D6CBAF6-FCAD-481D-8ADF-E58BFA7D94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" t="12595" r="45018" b="60703"/>
          <a:stretch>
            <a:fillRect/>
          </a:stretch>
        </p:blipFill>
        <p:spPr bwMode="auto">
          <a:xfrm>
            <a:off x="1554162" y="1562100"/>
            <a:ext cx="91773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3BC39388-2EF3-40B8-A213-3BA00B484D57}"/>
              </a:ext>
            </a:extLst>
          </p:cNvPr>
          <p:cNvSpPr/>
          <p:nvPr/>
        </p:nvSpPr>
        <p:spPr>
          <a:xfrm>
            <a:off x="1495424" y="2265364"/>
            <a:ext cx="1139826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40966" name="文字方塊 2">
            <a:extLst>
              <a:ext uri="{FF2B5EF4-FFF2-40B4-BE49-F238E27FC236}">
                <a16:creationId xmlns:a16="http://schemas.microsoft.com/office/drawing/2014/main" xmlns="" id="{73073EDD-2409-4513-B734-C781705EF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2559050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點選最新消息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40967" name="文字方塊 7">
            <a:extLst>
              <a:ext uri="{FF2B5EF4-FFF2-40B4-BE49-F238E27FC236}">
                <a16:creationId xmlns:a16="http://schemas.microsoft.com/office/drawing/2014/main" xmlns="" id="{983385E0-86DC-42DE-9502-1FB094ADF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3613" y="3671888"/>
            <a:ext cx="4746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點選公告</a:t>
            </a:r>
            <a:r>
              <a:rPr lang="en-US" altLang="zh-TW" sz="2000" b="1">
                <a:solidFill>
                  <a:srgbClr val="FF0000"/>
                </a:solidFill>
              </a:rPr>
              <a:t>_</a:t>
            </a:r>
            <a:r>
              <a:rPr lang="zh-TW" altLang="en-US" sz="2000" b="1">
                <a:solidFill>
                  <a:srgbClr val="FF0000"/>
                </a:solidFill>
              </a:rPr>
              <a:t>實習醫學生常用表單詳細內容</a:t>
            </a:r>
            <a:endParaRPr lang="en-US" altLang="zh-TW" sz="2000" b="1">
              <a:solidFill>
                <a:srgbClr val="FF0000"/>
              </a:solidFill>
            </a:endParaRPr>
          </a:p>
          <a:p>
            <a:r>
              <a:rPr lang="zh-TW" altLang="en-US" sz="2000" b="1">
                <a:solidFill>
                  <a:srgbClr val="FF0000"/>
                </a:solidFill>
              </a:rPr>
              <a:t>下載現在實習科部</a:t>
            </a:r>
            <a:r>
              <a:rPr lang="en-US" altLang="zh-TW" sz="2000" b="1">
                <a:solidFill>
                  <a:srgbClr val="FF0000"/>
                </a:solidFill>
              </a:rPr>
              <a:t>checklist</a:t>
            </a:r>
            <a:r>
              <a:rPr lang="zh-TW" altLang="en-US" sz="2000" b="1">
                <a:solidFill>
                  <a:srgbClr val="FF0000"/>
                </a:solidFill>
              </a:rPr>
              <a:t>，科部實習結束前完成並繳交至科部留存</a:t>
            </a: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67E8CD84-C3FA-481D-98A0-56D246D03144}"/>
              </a:ext>
            </a:extLst>
          </p:cNvPr>
          <p:cNvSpPr/>
          <p:nvPr/>
        </p:nvSpPr>
        <p:spPr>
          <a:xfrm>
            <a:off x="4800600" y="3416301"/>
            <a:ext cx="1223962" cy="12366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pic>
        <p:nvPicPr>
          <p:cNvPr id="40969" name="圖片 8">
            <a:extLst>
              <a:ext uri="{FF2B5EF4-FFF2-40B4-BE49-F238E27FC236}">
                <a16:creationId xmlns:a16="http://schemas.microsoft.com/office/drawing/2014/main" xmlns="" id="{3BFCCD52-3C1A-410A-AB74-B8ED5DAC63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71" t="27361" r="40038" b="8656"/>
          <a:stretch>
            <a:fillRect/>
          </a:stretch>
        </p:blipFill>
        <p:spPr bwMode="auto">
          <a:xfrm>
            <a:off x="2162176" y="4281489"/>
            <a:ext cx="150018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橢圓 16">
            <a:extLst>
              <a:ext uri="{FF2B5EF4-FFF2-40B4-BE49-F238E27FC236}">
                <a16:creationId xmlns:a16="http://schemas.microsoft.com/office/drawing/2014/main" xmlns="" id="{B07394A6-F919-4787-BA83-205070700200}"/>
              </a:ext>
            </a:extLst>
          </p:cNvPr>
          <p:cNvSpPr/>
          <p:nvPr/>
        </p:nvSpPr>
        <p:spPr>
          <a:xfrm>
            <a:off x="2849562" y="4697414"/>
            <a:ext cx="812800" cy="84137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40971" name="文字方塊 7">
            <a:extLst>
              <a:ext uri="{FF2B5EF4-FFF2-40B4-BE49-F238E27FC236}">
                <a16:creationId xmlns:a16="http://schemas.microsoft.com/office/drawing/2014/main" xmlns="" id="{2A79D685-E0CA-4AA4-99CE-5CCBCBA7B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8937" y="5589588"/>
            <a:ext cx="4967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科部實習結束前完成，並繳交至科部留存</a:t>
            </a:r>
          </a:p>
        </p:txBody>
      </p:sp>
      <p:sp>
        <p:nvSpPr>
          <p:cNvPr id="19" name="六角星形 18">
            <a:extLst>
              <a:ext uri="{FF2B5EF4-FFF2-40B4-BE49-F238E27FC236}">
                <a16:creationId xmlns:a16="http://schemas.microsoft.com/office/drawing/2014/main" xmlns="" id="{AF937B29-2788-4768-AC12-B6CDAA9C1E57}"/>
              </a:ext>
            </a:extLst>
          </p:cNvPr>
          <p:cNvSpPr/>
          <p:nvPr/>
        </p:nvSpPr>
        <p:spPr>
          <a:xfrm>
            <a:off x="1197868" y="611189"/>
            <a:ext cx="637752" cy="643036"/>
          </a:xfrm>
          <a:prstGeom prst="star6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xmlns="" id="{DCE0995A-A500-4BDE-B78E-C47A15F8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24124"/>
            <a:ext cx="6489271" cy="904528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</a:rPr>
              <a:t>專科之全人照護學習重點</a:t>
            </a:r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xmlns="" id="{C3EFF651-9CA4-4A42-B34C-FE9B7827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79" y="1066704"/>
            <a:ext cx="11377265" cy="5452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 smtClean="0"/>
              <a:t>五年級醫</a:t>
            </a:r>
            <a:r>
              <a:rPr lang="zh-TW" altLang="zh-TW" b="1" dirty="0"/>
              <a:t>學生訓練課程：</a:t>
            </a:r>
            <a:endParaRPr lang="en-US" altLang="zh-TW" b="1" dirty="0"/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一</a:t>
            </a:r>
            <a:r>
              <a:rPr lang="en-US" altLang="zh-TW" sz="1500" dirty="0"/>
              <a:t>)</a:t>
            </a:r>
            <a:r>
              <a:rPr lang="zh-TW" altLang="zh-TW" sz="1500" dirty="0" smtClean="0"/>
              <a:t>跟隨</a:t>
            </a:r>
            <a:r>
              <a:rPr lang="zh-TW" altLang="zh-TW" sz="1500" dirty="0"/>
              <a:t>住院醫師以上人員參與門診見習工作，以瞭解實際之門診工作情形，並親自為初診病人撰寫病歷及操作身體檢查，然後由臨床老師指正。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二</a:t>
            </a:r>
            <a:r>
              <a:rPr lang="en-US" altLang="zh-TW" sz="1500" dirty="0"/>
              <a:t>)</a:t>
            </a:r>
            <a:r>
              <a:rPr lang="zh-TW" altLang="zh-TW" sz="1500" dirty="0"/>
              <a:t>急診處理時，</a:t>
            </a:r>
            <a:r>
              <a:rPr lang="zh-TW" altLang="zh-TW" sz="1500" b="1" dirty="0">
                <a:solidFill>
                  <a:srgbClr val="C00000"/>
                </a:solidFill>
              </a:rPr>
              <a:t>觀察</a:t>
            </a:r>
            <a:r>
              <a:rPr lang="zh-TW" altLang="zh-TW" sz="1500" dirty="0"/>
              <a:t>住院醫師以上人員</a:t>
            </a:r>
            <a:r>
              <a:rPr lang="zh-TW" altLang="zh-TW" sz="1500" b="1" dirty="0" smtClean="0">
                <a:solidFill>
                  <a:srgbClr val="C00000"/>
                </a:solidFill>
              </a:rPr>
              <a:t>處理</a:t>
            </a:r>
            <a:r>
              <a:rPr lang="zh-TW" altLang="en-US" sz="1500" b="1" dirty="0" smtClean="0">
                <a:solidFill>
                  <a:srgbClr val="C00000"/>
                </a:solidFill>
              </a:rPr>
              <a:t>常見</a:t>
            </a:r>
            <a:r>
              <a:rPr lang="zh-TW" altLang="zh-TW" sz="1500" b="1" dirty="0" smtClean="0">
                <a:solidFill>
                  <a:srgbClr val="C00000"/>
                </a:solidFill>
              </a:rPr>
              <a:t>急症病患</a:t>
            </a:r>
            <a:r>
              <a:rPr lang="en-US" altLang="zh-TW" sz="15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1500" b="1" dirty="0" smtClean="0">
                <a:solidFill>
                  <a:srgbClr val="C00000"/>
                </a:solidFill>
              </a:rPr>
              <a:t>例如：流鼻血、異物哽喉、頭暈等</a:t>
            </a:r>
            <a:r>
              <a:rPr lang="en-US" altLang="zh-TW" sz="1500" b="1" dirty="0" smtClean="0">
                <a:solidFill>
                  <a:srgbClr val="C00000"/>
                </a:solidFill>
              </a:rPr>
              <a:t>)</a:t>
            </a:r>
            <a:r>
              <a:rPr lang="zh-TW" altLang="zh-TW" sz="1500" dirty="0" smtClean="0"/>
              <a:t>，</a:t>
            </a:r>
            <a:r>
              <a:rPr lang="zh-TW" altLang="zh-TW" sz="1500" dirty="0"/>
              <a:t>並隨時提出問題共同討論。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三</a:t>
            </a:r>
            <a:r>
              <a:rPr lang="en-US" altLang="zh-TW" sz="1500" dirty="0"/>
              <a:t>)</a:t>
            </a:r>
            <a:r>
              <a:rPr lang="zh-TW" altLang="zh-TW" sz="1500" dirty="0"/>
              <a:t>參加每週所舉行之各種教學與臨床診療會議，並從中獲取知識與經驗。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四</a:t>
            </a:r>
            <a:r>
              <a:rPr lang="en-US" altLang="zh-TW" sz="1500" dirty="0"/>
              <a:t>)</a:t>
            </a:r>
            <a:r>
              <a:rPr lang="zh-TW" altLang="zh-TW" sz="1500" dirty="0"/>
              <a:t>隨時觀察住院醫師以上人員對病人所做的各項檢查，如</a:t>
            </a:r>
            <a:r>
              <a:rPr lang="zh-TW" altLang="zh-TW" sz="1500" b="1" u="sng" dirty="0">
                <a:solidFill>
                  <a:srgbClr val="C00000"/>
                </a:solidFill>
              </a:rPr>
              <a:t>內視鏡檢查、聽力檢查、平衡功能檢查及常見耳鼻喉治療</a:t>
            </a:r>
            <a:r>
              <a:rPr lang="zh-TW" altLang="zh-TW" sz="1500" dirty="0"/>
              <a:t>等，並熟悉其意義。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五</a:t>
            </a:r>
            <a:r>
              <a:rPr lang="en-US" altLang="zh-TW" sz="1500" dirty="0"/>
              <a:t>)</a:t>
            </a:r>
            <a:r>
              <a:rPr lang="zh-TW" altLang="zh-TW" sz="1500" dirty="0"/>
              <a:t>每週須針對本身照顧之病人與主治醫師討論病史詢問、身體檢查、實驗數據判讀、影像學判讀及病歷寫作，並加強全人醫療、病人安全、醫療品質、醫病溝通、醫學倫理與法律、感染管制、實證醫學之討論。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六</a:t>
            </a:r>
            <a:r>
              <a:rPr lang="en-US" altLang="zh-TW" sz="1500" dirty="0"/>
              <a:t>)</a:t>
            </a:r>
            <a:r>
              <a:rPr lang="zh-TW" altLang="zh-TW" sz="1500" dirty="0"/>
              <a:t>安排基本核心能力課程，包括</a:t>
            </a:r>
            <a:r>
              <a:rPr lang="zh-TW" altLang="zh-TW" sz="1500" b="1" u="sng" dirty="0">
                <a:solidFill>
                  <a:srgbClr val="C00000"/>
                </a:solidFill>
              </a:rPr>
              <a:t>耳朵的檢查（含操作耳鏡）、頸部及甲狀腺的檢查、咽喉的檢查以及喉拭樣的操作</a:t>
            </a:r>
            <a:r>
              <a:rPr lang="zh-TW" altLang="zh-TW" sz="1500" dirty="0"/>
              <a:t>，使學生熟悉與本科相關之核心能力。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七</a:t>
            </a:r>
            <a:r>
              <a:rPr lang="en-US" altLang="zh-TW" sz="1500" dirty="0"/>
              <a:t>)</a:t>
            </a:r>
            <a:r>
              <a:rPr lang="zh-TW" altLang="zh-TW" sz="1500" dirty="0"/>
              <a:t>針對學習效果不佳之醫學生，除依據學院頒佈之各年級教育訓練計畫辦理外，本科另安排總醫師給予輔導，使其具備優秀之醫學從業人員。</a:t>
            </a:r>
          </a:p>
          <a:p>
            <a:r>
              <a:rPr lang="en-US" altLang="zh-TW" sz="1500" dirty="0"/>
              <a:t>(</a:t>
            </a:r>
            <a:r>
              <a:rPr lang="zh-TW" altLang="zh-TW" sz="1500" dirty="0"/>
              <a:t>八</a:t>
            </a:r>
            <a:r>
              <a:rPr lang="en-US" altLang="zh-TW" sz="1500" dirty="0"/>
              <a:t>)</a:t>
            </a:r>
            <a:r>
              <a:rPr lang="zh-TW" altLang="zh-TW" sz="1500" dirty="0"/>
              <a:t>每週夜間學習一次，夜間學習至</a:t>
            </a:r>
            <a:r>
              <a:rPr lang="en-US" altLang="zh-TW" sz="1500" dirty="0"/>
              <a:t>2200</a:t>
            </a:r>
            <a:r>
              <a:rPr lang="zh-TW" altLang="zh-TW" sz="1500" dirty="0"/>
              <a:t>。在住院醫師的指導下，學習如何處理病房夜間學習所遇見之問題。</a:t>
            </a:r>
            <a:endParaRPr lang="en-US" altLang="zh-TW" sz="15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xmlns="" id="{DCE0995A-A500-4BDE-B78E-C47A15F8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24124"/>
            <a:ext cx="6489271" cy="904528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</a:rPr>
              <a:t>專科之全人照護學習重點</a:t>
            </a:r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xmlns="" id="{C3EFF651-9CA4-4A42-B34C-FE9B7827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268760"/>
            <a:ext cx="10513168" cy="5170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六</a:t>
            </a:r>
            <a:r>
              <a:rPr lang="zh-TW" altLang="zh-TW" b="1" dirty="0"/>
              <a:t>年級醫學生訓練課程：</a:t>
            </a:r>
            <a:endParaRPr lang="zh-TW" altLang="en-US" b="1" dirty="0"/>
          </a:p>
          <a:p>
            <a:pPr marL="0" indent="0">
              <a:buNone/>
            </a:pPr>
            <a:r>
              <a:rPr lang="en-US" altLang="zh-TW" sz="1800" dirty="0"/>
              <a:t>(</a:t>
            </a:r>
            <a:r>
              <a:rPr lang="zh-TW" altLang="en-US" sz="1800" dirty="0"/>
              <a:t>一</a:t>
            </a:r>
            <a:r>
              <a:rPr lang="en-US" altLang="zh-TW" sz="1800" dirty="0"/>
              <a:t>) </a:t>
            </a:r>
            <a:r>
              <a:rPr lang="zh-TW" altLang="en-US" sz="1800" dirty="0"/>
              <a:t>耳鼻喉科門診實習</a:t>
            </a:r>
          </a:p>
          <a:p>
            <a:r>
              <a:rPr lang="en-US" altLang="zh-TW" sz="1800" dirty="0"/>
              <a:t>1. </a:t>
            </a:r>
            <a:r>
              <a:rPr lang="zh-TW" altLang="en-US" sz="1800" dirty="0"/>
              <a:t>課程目標：</a:t>
            </a:r>
          </a:p>
          <a:p>
            <a:pPr marL="0" indent="0">
              <a:buNone/>
            </a:pPr>
            <a:r>
              <a:rPr lang="zh-TW" altLang="en-US" sz="1800" dirty="0" smtClean="0"/>
              <a:t>     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1) 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基礎耳鼻喉科技能操作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頭反射鏡、耳鏡、擴鼻器、壓舌板等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1800" dirty="0" smtClean="0"/>
              <a:t>。</a:t>
            </a:r>
          </a:p>
          <a:p>
            <a:pPr marL="0" indent="0">
              <a:buNone/>
            </a:pPr>
            <a:r>
              <a:rPr lang="zh-TW" altLang="en-US" sz="1800" dirty="0" smtClean="0"/>
              <a:t>     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2) </a:t>
            </a:r>
            <a:r>
              <a:rPr lang="zh-TW" altLang="en-US" sz="1800" b="1" dirty="0">
                <a:solidFill>
                  <a:srgbClr val="C00000"/>
                </a:solidFill>
              </a:rPr>
              <a:t>練習簡單的聽力檢查及耳神經檢查</a:t>
            </a:r>
            <a:r>
              <a:rPr lang="zh-TW" altLang="en-US" sz="1800" dirty="0"/>
              <a:t>。</a:t>
            </a:r>
          </a:p>
          <a:p>
            <a:pPr marL="0" indent="0">
              <a:buNone/>
            </a:pPr>
            <a:r>
              <a:rPr lang="zh-TW" altLang="en-US" sz="1800" dirty="0" smtClean="0"/>
              <a:t>     </a:t>
            </a:r>
            <a:r>
              <a:rPr lang="en-US" altLang="zh-TW" sz="1800" dirty="0" smtClean="0"/>
              <a:t>(</a:t>
            </a:r>
            <a:r>
              <a:rPr lang="en-US" altLang="zh-TW" sz="1800" dirty="0"/>
              <a:t>3) 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瞭解常見症狀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例如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: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鼻塞、喉嚨痛等</a:t>
            </a:r>
            <a:r>
              <a:rPr lang="en-US" altLang="zh-TW" sz="18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鑑別診斷要領</a:t>
            </a:r>
            <a:r>
              <a:rPr lang="zh-TW" altLang="en-US" sz="1800" dirty="0"/>
              <a:t>，並練習其處理方法</a:t>
            </a:r>
            <a:r>
              <a:rPr lang="zh-TW" altLang="en-US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zh-TW" altLang="en-US" sz="1800" dirty="0"/>
              <a:t> </a:t>
            </a:r>
            <a:r>
              <a:rPr lang="zh-TW" altLang="en-US" sz="1800" dirty="0" smtClean="0"/>
              <a:t>    </a:t>
            </a:r>
            <a:r>
              <a:rPr lang="en-US" altLang="zh-TW" sz="1800" dirty="0" smtClean="0"/>
              <a:t>(4)</a:t>
            </a:r>
            <a:r>
              <a:rPr lang="zh-TW" altLang="en-US" sz="1800" dirty="0" smtClean="0"/>
              <a:t> </a:t>
            </a:r>
            <a:r>
              <a:rPr lang="zh-TW" altLang="en-US" sz="1800" b="1" dirty="0" smtClean="0">
                <a:solidFill>
                  <a:srgbClr val="C00000"/>
                </a:solidFill>
              </a:rPr>
              <a:t>耳、鼻及頭頸部基本理學檢查</a:t>
            </a:r>
            <a:r>
              <a:rPr lang="zh-TW" altLang="en-US" sz="1800" dirty="0" smtClean="0"/>
              <a:t>。</a:t>
            </a:r>
            <a:endParaRPr lang="zh-TW" altLang="en-US" sz="1800" dirty="0"/>
          </a:p>
          <a:p>
            <a:r>
              <a:rPr lang="en-US" altLang="zh-TW" sz="1800" dirty="0" smtClean="0"/>
              <a:t>2</a:t>
            </a:r>
            <a:r>
              <a:rPr lang="en-US" altLang="zh-TW" sz="1800" dirty="0"/>
              <a:t>. </a:t>
            </a:r>
            <a:r>
              <a:rPr lang="zh-TW" altLang="en-US" sz="1800" dirty="0"/>
              <a:t>訓練場所：耳鼻喉科門診區。</a:t>
            </a:r>
          </a:p>
          <a:p>
            <a:r>
              <a:rPr lang="en-US" altLang="zh-TW" sz="1800" dirty="0"/>
              <a:t>3. </a:t>
            </a:r>
            <a:r>
              <a:rPr lang="zh-TW" altLang="en-US" sz="1800" dirty="0"/>
              <a:t>訓練時數安排：每周</a:t>
            </a:r>
            <a:r>
              <a:rPr lang="en-US" altLang="zh-TW" sz="1800" dirty="0"/>
              <a:t>1-2</a:t>
            </a:r>
            <a:r>
              <a:rPr lang="zh-TW" altLang="en-US" sz="1800" dirty="0"/>
              <a:t>次。</a:t>
            </a:r>
          </a:p>
          <a:p>
            <a:endParaRPr lang="zh-TW" altLang="zh-TW" sz="1500" dirty="0"/>
          </a:p>
          <a:p>
            <a:endParaRPr lang="en-US" altLang="zh-TW" sz="1500" dirty="0"/>
          </a:p>
        </p:txBody>
      </p:sp>
    </p:spTree>
    <p:extLst>
      <p:ext uri="{BB962C8B-B14F-4D97-AF65-F5344CB8AC3E}">
        <p14:creationId xmlns:p14="http://schemas.microsoft.com/office/powerpoint/2010/main" val="248892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xmlns="" id="{DCE0995A-A500-4BDE-B78E-C47A15F8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24124"/>
            <a:ext cx="6489271" cy="904528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</a:rPr>
              <a:t>專科之全人照護學習重點</a:t>
            </a:r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xmlns="" id="{C3EFF651-9CA4-4A42-B34C-FE9B7827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0" y="1484784"/>
            <a:ext cx="4680520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b="1" dirty="0"/>
              <a:t>六</a:t>
            </a:r>
            <a:r>
              <a:rPr lang="zh-TW" altLang="zh-TW" b="1" dirty="0"/>
              <a:t>年級醫學生訓練課程：</a:t>
            </a:r>
            <a:endParaRPr lang="zh-TW" altLang="en-US" b="1" dirty="0"/>
          </a:p>
          <a:p>
            <a:pPr marL="0" indent="0">
              <a:buNone/>
            </a:pPr>
            <a:r>
              <a:rPr lang="en-US" altLang="zh-TW" sz="1800" dirty="0"/>
              <a:t>(</a:t>
            </a:r>
            <a:r>
              <a:rPr lang="zh-TW" altLang="zh-TW" sz="1800" dirty="0"/>
              <a:t>二</a:t>
            </a:r>
            <a:r>
              <a:rPr lang="en-US" altLang="zh-TW" sz="1800" dirty="0"/>
              <a:t>) </a:t>
            </a:r>
            <a:r>
              <a:rPr lang="zh-TW" altLang="zh-TW" sz="1800" dirty="0"/>
              <a:t>耳鼻喉科病房實習</a:t>
            </a:r>
          </a:p>
          <a:p>
            <a:r>
              <a:rPr lang="zh-TW" altLang="en-US" sz="1800" dirty="0" smtClean="0"/>
              <a:t> </a:t>
            </a:r>
            <a:r>
              <a:rPr lang="en-US" altLang="zh-TW" sz="1800" dirty="0" smtClean="0"/>
              <a:t>1</a:t>
            </a:r>
            <a:r>
              <a:rPr lang="en-US" altLang="zh-TW" sz="1800" dirty="0"/>
              <a:t>. </a:t>
            </a:r>
            <a:r>
              <a:rPr lang="zh-TW" altLang="zh-TW" sz="1800" dirty="0"/>
              <a:t>課程目標：</a:t>
            </a:r>
          </a:p>
          <a:p>
            <a:pPr marL="0" indent="0">
              <a:buNone/>
            </a:pPr>
            <a:r>
              <a:rPr lang="en-US" altLang="zh-TW" sz="1800" dirty="0"/>
              <a:t>(1) </a:t>
            </a:r>
            <a:r>
              <a:rPr lang="zh-TW" altLang="zh-TW" sz="1800" dirty="0"/>
              <a:t>在上級醫師的指導下進行各種檢查，並進行各種病歷的記錄。落實由主治醫師、住院醫師及實習醫學生組成之完整團隊教學。</a:t>
            </a:r>
          </a:p>
          <a:p>
            <a:pPr marL="0" indent="0">
              <a:buNone/>
            </a:pPr>
            <a:r>
              <a:rPr lang="en-US" altLang="zh-TW" sz="1800" dirty="0"/>
              <a:t>(2) </a:t>
            </a:r>
            <a:r>
              <a:rPr lang="zh-TW" altLang="zh-TW" sz="1800" dirty="0"/>
              <a:t>充份</a:t>
            </a:r>
            <a:r>
              <a:rPr lang="zh-TW" altLang="zh-TW" sz="1800" dirty="0" smtClean="0"/>
              <a:t>瞭解</a:t>
            </a:r>
            <a:r>
              <a:rPr lang="zh-TW" altLang="en-US" sz="1800" dirty="0" smtClean="0"/>
              <a:t>常見疾病患者的住院病程、手術術式及用藥，並在上級醫師協助下開立醫囑</a:t>
            </a:r>
            <a:r>
              <a:rPr lang="zh-TW" altLang="zh-TW" sz="1800" dirty="0" smtClean="0"/>
              <a:t>。</a:t>
            </a:r>
            <a:endParaRPr lang="en-US" altLang="zh-TW" sz="1800" dirty="0" smtClean="0"/>
          </a:p>
          <a:p>
            <a:pPr marL="0" indent="0">
              <a:buNone/>
            </a:pPr>
            <a:endParaRPr lang="zh-TW" altLang="zh-TW" sz="1800" dirty="0"/>
          </a:p>
          <a:p>
            <a:pPr marL="0" indent="0">
              <a:buNone/>
            </a:pPr>
            <a:endParaRPr lang="en-US" altLang="zh-TW" sz="1500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968360"/>
              </p:ext>
            </p:extLst>
          </p:nvPr>
        </p:nvGraphicFramePr>
        <p:xfrm>
          <a:off x="5662364" y="1484784"/>
          <a:ext cx="6109290" cy="38343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33204"/>
                <a:gridCol w="2777128"/>
                <a:gridCol w="2498958"/>
              </a:tblGrid>
              <a:tr h="254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耳部手術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rgbClr val="C00000"/>
                          </a:solidFill>
                          <a:effectLst/>
                        </a:rPr>
                        <a:t>Tympanoplasty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鼓室成形手術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隔天拆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mastoid dressing, 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出院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</a:tr>
              <a:tr h="254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 err="1">
                          <a:solidFill>
                            <a:srgbClr val="C00000"/>
                          </a:solidFill>
                          <a:effectLst/>
                        </a:rPr>
                        <a:t>Ossiculoplasty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聽小骨成形手術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隔天拆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mastoid dressing, 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出院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  <a:tr h="38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MRM=modified radical </a:t>
                      </a:r>
                      <a:r>
                        <a:rPr lang="en-US" sz="1200" kern="100" dirty="0" err="1">
                          <a:solidFill>
                            <a:srgbClr val="C00000"/>
                          </a:solidFill>
                          <a:effectLst/>
                        </a:rPr>
                        <a:t>mastoidectomy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乳突鑿開手術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 smtClean="0">
                          <a:solidFill>
                            <a:srgbClr val="C00000"/>
                          </a:solidFill>
                          <a:effectLst/>
                        </a:rPr>
                        <a:t>打約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4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天</a:t>
                      </a:r>
                      <a:r>
                        <a:rPr lang="en-US" sz="1200" kern="100" dirty="0">
                          <a:solidFill>
                            <a:srgbClr val="C00000"/>
                          </a:solidFill>
                          <a:effectLst/>
                        </a:rPr>
                        <a:t>antibiotics</a:t>
                      </a:r>
                      <a:r>
                        <a:rPr lang="zh-TW" sz="1200" kern="100" dirty="0">
                          <a:solidFill>
                            <a:srgbClr val="C00000"/>
                          </a:solidFill>
                          <a:effectLst/>
                        </a:rPr>
                        <a:t>再</a:t>
                      </a:r>
                      <a:r>
                        <a:rPr lang="zh-TW" sz="1200" kern="100" dirty="0" smtClean="0">
                          <a:solidFill>
                            <a:srgbClr val="C00000"/>
                          </a:solidFill>
                          <a:effectLst/>
                        </a:rPr>
                        <a:t>出院</a:t>
                      </a:r>
                      <a:r>
                        <a:rPr lang="en-US" altLang="zh-TW" sz="1200" kern="100" dirty="0" smtClean="0">
                          <a:solidFill>
                            <a:srgbClr val="C00000"/>
                          </a:solidFill>
                          <a:effectLst/>
                        </a:rPr>
                        <a:t>, </a:t>
                      </a:r>
                      <a:r>
                        <a:rPr lang="zh-TW" altLang="en-US" sz="1200" kern="100" dirty="0" smtClean="0">
                          <a:solidFill>
                            <a:srgbClr val="C00000"/>
                          </a:solidFill>
                          <a:effectLst/>
                        </a:rPr>
                        <a:t>出院前拆</a:t>
                      </a:r>
                      <a:r>
                        <a:rPr lang="en-US" altLang="zh-TW" sz="1200" kern="100" dirty="0" smtClean="0">
                          <a:solidFill>
                            <a:srgbClr val="C00000"/>
                          </a:solidFill>
                          <a:effectLst/>
                        </a:rPr>
                        <a:t>packing</a:t>
                      </a:r>
                      <a:endParaRPr lang="zh-TW" sz="1200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  <a:tr h="42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鼻部手術</a:t>
                      </a:r>
                      <a:endParaRPr lang="zh-TW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SMP=</a:t>
                      </a:r>
                      <a:r>
                        <a:rPr lang="en-US" sz="1200" b="1" kern="1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septomeatoplasty</a:t>
                      </a:r>
                      <a:endParaRPr lang="zh-TW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鼻中隔鼻道成形手術</a:t>
                      </a:r>
                      <a:endParaRPr lang="zh-TW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Local, 5</a:t>
                      </a: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</a:t>
                      </a: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</a:t>
                      </a: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no fever</a:t>
                      </a: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可</a:t>
                      </a: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DC iv</a:t>
                      </a:r>
                      <a:endParaRPr lang="zh-TW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zh-TW" sz="1200" b="1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天拔鼻棉條出院</a:t>
                      </a:r>
                      <a:endParaRPr lang="zh-TW" sz="1200" b="1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</a:tr>
              <a:tr h="38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SRP=</a:t>
                      </a:r>
                      <a:r>
                        <a:rPr lang="en-US" sz="1200" kern="100" dirty="0" err="1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septorhinoplasty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鼻中隔鼻成形手術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General, 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no fever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可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DC iv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天拔鼻棉條出院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  <a:tr h="4250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FESS=functional endoscopic sinus surgery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鼻竇內視鏡手術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General, 5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1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no fever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可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DC iv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術後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3</a:t>
                      </a: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天拔鼻棉條出院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  <a:tr h="283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VN= vidian neurectomy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翼管神經切除手術</a:t>
                      </a:r>
                      <a:endParaRPr lang="zh-TW" sz="1200" kern="1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類似</a:t>
                      </a:r>
                      <a:r>
                        <a:rPr lang="en-US" sz="1200" kern="1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</a:rPr>
                        <a:t>FESS</a:t>
                      </a:r>
                      <a:endParaRPr lang="zh-TW" sz="1200" kern="1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  <a:tr h="38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喉部手術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MLS=</a:t>
                      </a:r>
                      <a:r>
                        <a:rPr lang="en-US" sz="1200" b="1" kern="100" dirty="0" err="1">
                          <a:effectLst/>
                        </a:rPr>
                        <a:t>microlaryngeal</a:t>
                      </a:r>
                      <a:r>
                        <a:rPr lang="en-US" sz="1200" b="1" kern="100" dirty="0">
                          <a:effectLst/>
                        </a:rPr>
                        <a:t> surgery</a:t>
                      </a:r>
                      <a:endParaRPr lang="zh-TW" sz="1200" b="1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喉顯微手術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</a:rPr>
                        <a:t>2</a:t>
                      </a:r>
                      <a:r>
                        <a:rPr lang="zh-TW" sz="1200" b="1" kern="100" dirty="0">
                          <a:effectLst/>
                        </a:rPr>
                        <a:t>天</a:t>
                      </a:r>
                      <a:r>
                        <a:rPr lang="en-US" sz="1200" b="1" kern="100" dirty="0">
                          <a:effectLst/>
                        </a:rPr>
                        <a:t>1</a:t>
                      </a:r>
                      <a:r>
                        <a:rPr lang="zh-TW" sz="1200" b="1" kern="100" dirty="0">
                          <a:effectLst/>
                        </a:rPr>
                        <a:t>夜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b="1" kern="100" dirty="0">
                          <a:effectLst/>
                        </a:rPr>
                        <a:t>手術當天下午出院</a:t>
                      </a:r>
                      <a:endParaRPr lang="zh-TW" sz="1200" b="1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AB18"/>
                    </a:solidFill>
                  </a:tcPr>
                </a:tc>
              </a:tr>
              <a:tr h="3821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</a:rPr>
                        <a:t>UPPP=</a:t>
                      </a:r>
                      <a:r>
                        <a:rPr lang="en-US" sz="1200" kern="100" dirty="0" err="1">
                          <a:effectLst/>
                        </a:rPr>
                        <a:t>uvulopalatopharyngoplasty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懸壅垂顎扁桃成形手術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</a:rPr>
                        <a:t>約</a:t>
                      </a:r>
                      <a:r>
                        <a:rPr lang="en-US" sz="1200" kern="100" dirty="0">
                          <a:effectLst/>
                        </a:rPr>
                        <a:t>5</a:t>
                      </a:r>
                      <a:r>
                        <a:rPr lang="zh-TW" sz="1200" kern="100" dirty="0">
                          <a:effectLst/>
                        </a:rPr>
                        <a:t>天</a:t>
                      </a:r>
                      <a:r>
                        <a:rPr lang="en-US" sz="1200" kern="100" dirty="0">
                          <a:effectLst/>
                        </a:rPr>
                        <a:t>4</a:t>
                      </a:r>
                      <a:r>
                        <a:rPr lang="zh-TW" sz="1200" kern="100" dirty="0" smtClean="0">
                          <a:effectLst/>
                        </a:rPr>
                        <a:t>夜</a:t>
                      </a:r>
                      <a:r>
                        <a:rPr lang="en-US" altLang="zh-TW" sz="1200" kern="100" dirty="0" smtClean="0">
                          <a:effectLst/>
                        </a:rPr>
                        <a:t>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</a:rPr>
                        <a:t>止痛藥、化痰藥</a:t>
                      </a:r>
                      <a:r>
                        <a:rPr lang="en-US" altLang="zh-TW" sz="1200" kern="100" dirty="0" smtClean="0">
                          <a:effectLst/>
                        </a:rPr>
                        <a:t>(ex: </a:t>
                      </a:r>
                      <a:r>
                        <a:rPr lang="en-US" altLang="zh-TW" sz="1200" kern="100" dirty="0" err="1" smtClean="0">
                          <a:effectLst/>
                        </a:rPr>
                        <a:t>flutafin</a:t>
                      </a:r>
                      <a:r>
                        <a:rPr lang="en-US" altLang="zh-TW" sz="1200" kern="100" dirty="0" smtClean="0">
                          <a:effectLst/>
                        </a:rPr>
                        <a:t>)</a:t>
                      </a:r>
                      <a:r>
                        <a:rPr lang="zh-TW" altLang="en-US" sz="1200" kern="100" dirty="0" smtClean="0">
                          <a:effectLst/>
                        </a:rPr>
                        <a:t>及抗生素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miter lim="800000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E798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126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9A56665-BF1F-48C4-8A01-79D161E6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812" y="0"/>
            <a:ext cx="10157354" cy="1397000"/>
          </a:xfrm>
        </p:spPr>
        <p:txBody>
          <a:bodyPr/>
          <a:lstStyle/>
          <a:p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大綱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FDFC3C91-D087-409D-AE64-EF58A7AE9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第一部份</a:t>
            </a: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1"/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訓練計劃重要課程暨教學活動</a:t>
            </a:r>
            <a:endParaRPr lang="en-US" altLang="zh-TW" sz="24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1"/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每日工作分配表</a:t>
            </a:r>
          </a:p>
          <a:p>
            <a:pPr lvl="1"/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每日工作行程、注意事項</a:t>
            </a:r>
          </a:p>
          <a:p>
            <a:pPr lvl="1"/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定期應繳交表單</a:t>
            </a:r>
            <a:r>
              <a:rPr lang="en-US" altLang="zh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作業</a:t>
            </a:r>
            <a:r>
              <a:rPr lang="en-US" altLang="zh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marL="426645" lvl="1" indent="0">
              <a:buNone/>
            </a:pPr>
            <a:endParaRPr lang="en-US" altLang="zh-TW" sz="24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buClr>
                <a:srgbClr val="CC0000"/>
              </a:buClr>
            </a:pP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第二部份</a:t>
            </a: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(</a:t>
            </a: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共通事項</a:t>
            </a: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)</a:t>
            </a:r>
          </a:p>
          <a:p>
            <a:pPr lvl="1">
              <a:buClr>
                <a:srgbClr val="CC0000"/>
              </a:buClr>
            </a:pPr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緊急應變疏散基本原則、火災應變通報流程暨實施要領</a:t>
            </a:r>
            <a:r>
              <a:rPr lang="en-US" altLang="zh-TW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	</a:t>
            </a:r>
          </a:p>
          <a:p>
            <a:pPr lvl="1">
              <a:buClr>
                <a:srgbClr val="CC0000"/>
              </a:buClr>
            </a:pPr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員工感染性意外事故處理流程</a:t>
            </a:r>
            <a:endParaRPr lang="en-US" altLang="zh-TW" sz="24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 lvl="1">
              <a:buClr>
                <a:srgbClr val="CC0000"/>
              </a:buClr>
            </a:pPr>
            <a:r>
              <a:rPr lang="zh-TW" altLang="en-US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實習醫學生之輔導與補強措施</a:t>
            </a:r>
            <a:endParaRPr lang="en-US" altLang="zh-TW" sz="24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34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標題 1">
            <a:extLst>
              <a:ext uri="{FF2B5EF4-FFF2-40B4-BE49-F238E27FC236}">
                <a16:creationId xmlns:a16="http://schemas.microsoft.com/office/drawing/2014/main" xmlns="" id="{DCE0995A-A500-4BDE-B78E-C47A15F83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124124"/>
            <a:ext cx="6489271" cy="904528"/>
          </a:xfrm>
        </p:spPr>
        <p:txBody>
          <a:bodyPr anchor="ctr">
            <a:normAutofit/>
          </a:bodyPr>
          <a:lstStyle/>
          <a:p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</a:rPr>
              <a:t>專科之全人照護學習重點</a:t>
            </a:r>
          </a:p>
        </p:txBody>
      </p:sp>
      <p:sp>
        <p:nvSpPr>
          <p:cNvPr id="43011" name="內容版面配置區 2">
            <a:extLst>
              <a:ext uri="{FF2B5EF4-FFF2-40B4-BE49-F238E27FC236}">
                <a16:creationId xmlns:a16="http://schemas.microsoft.com/office/drawing/2014/main" xmlns="" id="{C3EFF651-9CA4-4A42-B34C-FE9B7827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1196752"/>
            <a:ext cx="103691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b="1" dirty="0"/>
              <a:t>六</a:t>
            </a:r>
            <a:r>
              <a:rPr lang="zh-TW" altLang="zh-TW" sz="2800" b="1" dirty="0"/>
              <a:t>年級醫學生訓練課程：</a:t>
            </a:r>
            <a:endParaRPr lang="zh-TW" altLang="en-US" sz="2800" b="1" dirty="0"/>
          </a:p>
          <a:p>
            <a:pPr marL="0" indent="0">
              <a:buNone/>
            </a:pPr>
            <a:r>
              <a:rPr lang="en-US" altLang="zh-TW" sz="2000" dirty="0"/>
              <a:t>(</a:t>
            </a:r>
            <a:r>
              <a:rPr lang="zh-TW" altLang="en-US" sz="2000" dirty="0"/>
              <a:t>三</a:t>
            </a:r>
            <a:r>
              <a:rPr lang="en-US" altLang="zh-TW" sz="2000" dirty="0"/>
              <a:t>) </a:t>
            </a:r>
            <a:r>
              <a:rPr lang="zh-TW" altLang="en-US" sz="2000" dirty="0"/>
              <a:t>耳鼻喉科手術房實習</a:t>
            </a:r>
          </a:p>
          <a:p>
            <a:pPr marL="0"/>
            <a:r>
              <a:rPr lang="en-US" altLang="zh-TW" sz="2000" dirty="0"/>
              <a:t>1. </a:t>
            </a:r>
            <a:r>
              <a:rPr lang="zh-TW" altLang="en-US" sz="2000" dirty="0"/>
              <a:t>課程目標：</a:t>
            </a:r>
          </a:p>
          <a:p>
            <a:pPr marL="0"/>
            <a:r>
              <a:rPr lang="en-US" altLang="zh-TW" sz="2000" dirty="0"/>
              <a:t>(1) </a:t>
            </a:r>
            <a:r>
              <a:rPr lang="zh-TW" altLang="en-US" sz="2000" dirty="0"/>
              <a:t>訓練無菌作業操作（如刷手、消毒）及基本手術技術（如止血、結紮、縫合等）。</a:t>
            </a:r>
          </a:p>
          <a:p>
            <a:pPr marL="0"/>
            <a:r>
              <a:rPr lang="en-US" altLang="zh-TW" sz="2000" dirty="0"/>
              <a:t>(2) </a:t>
            </a:r>
            <a:r>
              <a:rPr lang="zh-TW" altLang="en-US" sz="2000" dirty="0"/>
              <a:t>熟習</a:t>
            </a:r>
            <a:r>
              <a:rPr lang="zh-TW" altLang="en-US" sz="2000" dirty="0" smtClean="0"/>
              <a:t>各種手術的手術前、手術中、手術後準備作業。</a:t>
            </a:r>
            <a:endParaRPr lang="zh-TW" altLang="en-US" sz="2000" dirty="0"/>
          </a:p>
          <a:p>
            <a:pPr marL="0"/>
            <a:r>
              <a:rPr lang="en-US" altLang="zh-TW" sz="2000" dirty="0" smtClean="0"/>
              <a:t>(3) 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瞭解各種常見手術</a:t>
            </a:r>
            <a:r>
              <a:rPr lang="en-US" altLang="zh-TW" sz="2000" b="1" dirty="0" smtClean="0">
                <a:solidFill>
                  <a:srgbClr val="C00000"/>
                </a:solidFill>
              </a:rPr>
              <a:t>(</a:t>
            </a:r>
            <a:r>
              <a:rPr lang="zh-TW" altLang="en-US" sz="2000" b="1" dirty="0">
                <a:solidFill>
                  <a:srgbClr val="C00000"/>
                </a:solidFill>
              </a:rPr>
              <a:t>例如：鼻中膈鼻道成形手術、扁桃腺切除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手術、喉顯微手術、甲狀腺與腮腺切除手術等</a:t>
            </a:r>
            <a:r>
              <a:rPr lang="en-US" altLang="zh-TW" sz="2000" b="1" dirty="0">
                <a:solidFill>
                  <a:srgbClr val="C00000"/>
                </a:solidFill>
              </a:rPr>
              <a:t>)</a:t>
            </a:r>
            <a:r>
              <a:rPr lang="zh-TW" altLang="en-US" sz="2000" b="1" dirty="0">
                <a:solidFill>
                  <a:srgbClr val="C00000"/>
                </a:solidFill>
              </a:rPr>
              <a:t>的相關解剖構造及手術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方式。</a:t>
            </a:r>
            <a:endParaRPr lang="zh-TW" altLang="en-US" sz="2000" b="1" dirty="0" smtClean="0">
              <a:solidFill>
                <a:srgbClr val="C00000"/>
              </a:solidFill>
            </a:endParaRPr>
          </a:p>
          <a:p>
            <a:pPr marL="0"/>
            <a:r>
              <a:rPr lang="en-US" altLang="zh-TW" sz="2000" dirty="0" smtClean="0"/>
              <a:t>2</a:t>
            </a:r>
            <a:r>
              <a:rPr lang="en-US" altLang="zh-TW" sz="2000" dirty="0"/>
              <a:t>. </a:t>
            </a:r>
            <a:r>
              <a:rPr lang="zh-TW" altLang="en-US" sz="2000" dirty="0"/>
              <a:t>訓練場所：手術房</a:t>
            </a:r>
            <a:r>
              <a:rPr lang="en-US" altLang="zh-TW" sz="2000" dirty="0"/>
              <a:t>3</a:t>
            </a:r>
            <a:r>
              <a:rPr lang="zh-TW" altLang="en-US" sz="2000" dirty="0"/>
              <a:t>房、</a:t>
            </a:r>
            <a:r>
              <a:rPr lang="en-US" altLang="zh-TW" sz="2000" dirty="0"/>
              <a:t>4</a:t>
            </a:r>
            <a:r>
              <a:rPr lang="zh-TW" altLang="en-US" sz="2000" dirty="0"/>
              <a:t>房。</a:t>
            </a:r>
          </a:p>
          <a:p>
            <a:pPr marL="0"/>
            <a:r>
              <a:rPr lang="en-US" altLang="zh-TW" sz="2000" dirty="0"/>
              <a:t>3. </a:t>
            </a:r>
            <a:r>
              <a:rPr lang="zh-TW" altLang="en-US" sz="2000" dirty="0"/>
              <a:t>訓練時數安排：每周</a:t>
            </a:r>
            <a:r>
              <a:rPr lang="en-US" altLang="zh-TW" sz="2000" dirty="0"/>
              <a:t>2-3</a:t>
            </a:r>
            <a:r>
              <a:rPr lang="zh-TW" altLang="en-US" sz="2000" dirty="0"/>
              <a:t>次。</a:t>
            </a:r>
          </a:p>
          <a:p>
            <a:endParaRPr lang="en-US" altLang="zh-TW" sz="1500" dirty="0"/>
          </a:p>
        </p:txBody>
      </p:sp>
    </p:spTree>
    <p:extLst>
      <p:ext uri="{BB962C8B-B14F-4D97-AF65-F5344CB8AC3E}">
        <p14:creationId xmlns:p14="http://schemas.microsoft.com/office/powerpoint/2010/main" val="32702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B5693E7-5C1B-4003-ACAB-7CFD3AB05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8188" y="0"/>
            <a:ext cx="3680959" cy="1192560"/>
          </a:xfrm>
        </p:spPr>
        <p:txBody>
          <a:bodyPr>
            <a:scene3d>
              <a:camera prst="orthographicFront"/>
              <a:lightRig rig="threePt" dir="t"/>
            </a:scene3d>
            <a:sp3d>
              <a:bevelT w="63500" h="127000"/>
            </a:sp3d>
          </a:bodyPr>
          <a:lstStyle/>
          <a:p>
            <a:r>
              <a:rPr lang="zh-TW" altLang="en-US" dirty="0">
                <a:solidFill>
                  <a:srgbClr val="CC33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特色學習課程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EE8B8344-47D5-4A52-A3C9-36651A899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88" y="1276020"/>
            <a:ext cx="5741279" cy="4305960"/>
          </a:xfrm>
          <a:prstGeom prst="rect">
            <a:avLst/>
          </a:prstGeom>
        </p:spPr>
      </p:pic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67CC9EE2-86E8-402A-939F-20BDE6BDD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44" y="1263196"/>
            <a:ext cx="5733530" cy="430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38BB4C62-CD4B-42BC-87DB-35C12E3F4B16}"/>
              </a:ext>
            </a:extLst>
          </p:cNvPr>
          <p:cNvSpPr txBox="1"/>
          <p:nvPr/>
        </p:nvSpPr>
        <p:spPr>
          <a:xfrm>
            <a:off x="1917948" y="5692204"/>
            <a:ext cx="8568952" cy="104644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endParaRPr lang="en-US" altLang="zh-TW" sz="1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</a:rPr>
              <a:t>內視鏡鼻竇及顱底手術大體解剖課程</a:t>
            </a:r>
            <a:endParaRPr lang="en-US" altLang="zh-TW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zh-TW" altLang="en-US" sz="1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08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4D55B550-4FD8-47B4-BF14-F06F4A27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56" y="3429000"/>
            <a:ext cx="8136904" cy="1224136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工作分配表暨臨床工作注意事項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20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130AD271-2793-48F3-A4ED-722090088D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090216"/>
              </p:ext>
            </p:extLst>
          </p:nvPr>
        </p:nvGraphicFramePr>
        <p:xfrm>
          <a:off x="2854052" y="404664"/>
          <a:ext cx="8712970" cy="53287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{F2DE63D5-997A-4646-A377-4702673A728D}</a:tableStyleId>
              </a:tblPr>
              <a:tblGrid>
                <a:gridCol w="1742594">
                  <a:extLst>
                    <a:ext uri="{9D8B030D-6E8A-4147-A177-3AD203B41FA5}">
                      <a16:colId xmlns:a16="http://schemas.microsoft.com/office/drawing/2014/main" xmlns="" val="3454055211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1286740989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974335879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495387143"/>
                    </a:ext>
                  </a:extLst>
                </a:gridCol>
                <a:gridCol w="1742594">
                  <a:extLst>
                    <a:ext uri="{9D8B030D-6E8A-4147-A177-3AD203B41FA5}">
                      <a16:colId xmlns:a16="http://schemas.microsoft.com/office/drawing/2014/main" xmlns="" val="2773365269"/>
                    </a:ext>
                  </a:extLst>
                </a:gridCol>
              </a:tblGrid>
              <a:tr h="22843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spc="20" dirty="0">
                          <a:effectLst/>
                        </a:rPr>
                        <a:t>W1</a:t>
                      </a:r>
                      <a:endParaRPr lang="zh-TW" sz="105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spc="20" dirty="0">
                          <a:effectLst/>
                        </a:rPr>
                        <a:t>W2</a:t>
                      </a:r>
                      <a:endParaRPr lang="zh-TW" sz="105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spc="20" dirty="0">
                          <a:effectLst/>
                        </a:rPr>
                        <a:t>W3</a:t>
                      </a:r>
                      <a:endParaRPr lang="zh-TW" sz="105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spc="20" dirty="0">
                          <a:effectLst/>
                        </a:rPr>
                        <a:t>W4</a:t>
                      </a:r>
                      <a:endParaRPr lang="zh-TW" sz="105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52860" marR="52860" marT="0" marB="0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spc="20">
                          <a:effectLst/>
                        </a:rPr>
                        <a:t>W5</a:t>
                      </a:r>
                      <a:endParaRPr lang="zh-TW" sz="105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52860" marR="52860" marT="0" marB="0"/>
                </a:tc>
                <a:extLst>
                  <a:ext uri="{0D108BD9-81ED-4DB2-BD59-A6C34878D82A}">
                    <a16:rowId xmlns:a16="http://schemas.microsoft.com/office/drawing/2014/main" xmlns="" val="3795184609"/>
                  </a:ext>
                </a:extLst>
              </a:tr>
              <a:tr h="404277">
                <a:tc gridSpan="5"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0700-0800</a:t>
                      </a: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晨會</a:t>
                      </a: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(</a:t>
                      </a: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部會議室</a:t>
                      </a: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99750806"/>
                  </a:ext>
                </a:extLst>
              </a:tr>
              <a:tr h="1789304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0800-1100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主治醫師教學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郭昭吟、林原永、施政坪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2698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部會議室</a:t>
                      </a: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0800</a:t>
                      </a: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上刀</a:t>
                      </a: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0900-1200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教學門診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黃柏榮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(286</a:t>
                      </a:r>
                      <a:r>
                        <a:rPr lang="zh-TW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診間</a:t>
                      </a: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0800-0900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教學巡診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朱永祥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(22</a:t>
                      </a: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病房</a:t>
                      </a: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extLst>
                  <a:ext uri="{0D108BD9-81ED-4DB2-BD59-A6C34878D82A}">
                    <a16:rowId xmlns:a16="http://schemas.microsoft.com/office/drawing/2014/main" xmlns="" val="511487899"/>
                  </a:ext>
                </a:extLst>
              </a:tr>
              <a:tr h="1567665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1630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主治醫師教學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邱逢翔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marL="0" marR="0" lvl="0" indent="2698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部會議室</a:t>
                      </a: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1530-1600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主治醫師教學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李日清</a:t>
                      </a:r>
                      <a:endParaRPr lang="en-US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lvl="0" indent="2698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部會議室</a:t>
                      </a: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extLst>
                  <a:ext uri="{0D108BD9-81ED-4DB2-BD59-A6C34878D82A}">
                    <a16:rowId xmlns:a16="http://schemas.microsoft.com/office/drawing/2014/main" xmlns="" val="1726386213"/>
                  </a:ext>
                </a:extLst>
              </a:tr>
              <a:tr h="1338910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1700-1800</a:t>
                      </a:r>
                      <a:endParaRPr lang="zh-TW" sz="1400" b="0" kern="100" spc="2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學習保護時間</a:t>
                      </a: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1700-1800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教學住診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陳信傑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(22</a:t>
                      </a: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病房</a:t>
                      </a: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)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1700-1800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部務會議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李日清</a:t>
                      </a: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(</a:t>
                      </a:r>
                      <a:r>
                        <a:rPr lang="zh-TW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部會議室</a:t>
                      </a:r>
                      <a:r>
                        <a:rPr lang="en-US" altLang="zh-TW" sz="1400" b="0" kern="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)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1700-1800</a:t>
                      </a:r>
                      <a:endParaRPr lang="zh-TW" alt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n-ea"/>
                        <a:cs typeface="+mn-cs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n-ea"/>
                          <a:cs typeface="+mn-cs"/>
                        </a:rPr>
                        <a:t>學習保護時間</a:t>
                      </a:r>
                    </a:p>
                  </a:txBody>
                  <a:tcPr marL="52860" marR="5286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1700-1800</a:t>
                      </a:r>
                      <a:endParaRPr lang="zh-TW" sz="1400" b="0" kern="100" spc="2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+mj-ea"/>
                        <a:ea typeface="+mj-ea"/>
                      </a:endParaRPr>
                    </a:p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b="0" kern="100" spc="2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</a:rPr>
                        <a:t>學習保護時間</a:t>
                      </a:r>
                    </a:p>
                  </a:txBody>
                  <a:tcPr marL="52860" marR="52860" marT="0" marB="0" anchor="ctr"/>
                </a:tc>
                <a:extLst>
                  <a:ext uri="{0D108BD9-81ED-4DB2-BD59-A6C34878D82A}">
                    <a16:rowId xmlns:a16="http://schemas.microsoft.com/office/drawing/2014/main" xmlns="" val="2891557466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5E1263A6-A802-4A07-86AC-A25E501B3AF7}"/>
              </a:ext>
            </a:extLst>
          </p:cNvPr>
          <p:cNvSpPr/>
          <p:nvPr/>
        </p:nvSpPr>
        <p:spPr>
          <a:xfrm>
            <a:off x="189756" y="5949280"/>
            <a:ext cx="532859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TW" altLang="zh-TW" sz="3600" b="1" kern="100" spc="20" dirty="0">
                <a:solidFill>
                  <a:schemeClr val="accent3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實習醫學生活動分配表</a:t>
            </a:r>
            <a:endParaRPr lang="zh-TW" altLang="en-US" sz="3600" b="1" dirty="0">
              <a:solidFill>
                <a:schemeClr val="accent3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705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xmlns="" id="{AE06E4F9-D506-4033-ADDE-F7CF80F1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晨報會</a:t>
            </a:r>
          </a:p>
        </p:txBody>
      </p:sp>
      <p:sp>
        <p:nvSpPr>
          <p:cNvPr id="53251" name="內容版面配置區 2">
            <a:extLst>
              <a:ext uri="{FF2B5EF4-FFF2-40B4-BE49-F238E27FC236}">
                <a16:creationId xmlns:a16="http://schemas.microsoft.com/office/drawing/2014/main" xmlns="" id="{50494BC8-51EC-47C3-9AA5-671EE805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2348880"/>
            <a:ext cx="9873647" cy="2519288"/>
          </a:xfrm>
        </p:spPr>
        <p:txBody>
          <a:bodyPr>
            <a:normAutofit/>
          </a:bodyPr>
          <a:lstStyle/>
          <a:p>
            <a:r>
              <a:rPr lang="en-US" altLang="zh-TW" dirty="0"/>
              <a:t>1. </a:t>
            </a:r>
            <a:r>
              <a:rPr lang="zh-TW" altLang="zh-TW" dirty="0"/>
              <a:t>課程目標：臨床急診、會診病例討論及病歷寫作教學</a:t>
            </a:r>
          </a:p>
          <a:p>
            <a:r>
              <a:rPr lang="en-US" altLang="zh-TW" dirty="0"/>
              <a:t>2. </a:t>
            </a:r>
            <a:r>
              <a:rPr lang="zh-TW" altLang="zh-TW" dirty="0"/>
              <a:t>訓練場所：耳鼻喉部會議室。</a:t>
            </a:r>
          </a:p>
          <a:p>
            <a:r>
              <a:rPr lang="en-US" altLang="zh-TW" dirty="0"/>
              <a:t>3. </a:t>
            </a:r>
            <a:r>
              <a:rPr lang="zh-TW" altLang="zh-TW" dirty="0"/>
              <a:t>訓練時數安排：每周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標題 1">
            <a:extLst>
              <a:ext uri="{FF2B5EF4-FFF2-40B4-BE49-F238E27FC236}">
                <a16:creationId xmlns:a16="http://schemas.microsoft.com/office/drawing/2014/main" xmlns="" id="{AE06E4F9-D506-4033-ADDE-F7CF80F1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/>
              <a:t>晨報會</a:t>
            </a:r>
          </a:p>
        </p:txBody>
      </p:sp>
      <p:sp>
        <p:nvSpPr>
          <p:cNvPr id="53251" name="內容版面配置區 2">
            <a:extLst>
              <a:ext uri="{FF2B5EF4-FFF2-40B4-BE49-F238E27FC236}">
                <a16:creationId xmlns:a16="http://schemas.microsoft.com/office/drawing/2014/main" xmlns="" id="{50494BC8-51EC-47C3-9AA5-671EE805A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2348880"/>
            <a:ext cx="9873647" cy="2519288"/>
          </a:xfrm>
        </p:spPr>
        <p:txBody>
          <a:bodyPr>
            <a:normAutofit/>
          </a:bodyPr>
          <a:lstStyle/>
          <a:p>
            <a:r>
              <a:rPr lang="en-US" altLang="zh-TW" dirty="0"/>
              <a:t>1. </a:t>
            </a:r>
            <a:r>
              <a:rPr lang="zh-TW" altLang="zh-TW" dirty="0"/>
              <a:t>課程目標：臨床急診、會診病例討論及病歷寫作教學</a:t>
            </a:r>
          </a:p>
          <a:p>
            <a:r>
              <a:rPr lang="en-US" altLang="zh-TW" dirty="0"/>
              <a:t>2. </a:t>
            </a:r>
            <a:r>
              <a:rPr lang="zh-TW" altLang="zh-TW" dirty="0"/>
              <a:t>訓練場所：耳鼻喉部會議室。</a:t>
            </a:r>
          </a:p>
          <a:p>
            <a:r>
              <a:rPr lang="en-US" altLang="zh-TW" dirty="0"/>
              <a:t>3. </a:t>
            </a:r>
            <a:r>
              <a:rPr lang="zh-TW" altLang="zh-TW" dirty="0"/>
              <a:t>訓練時數安排：每周</a:t>
            </a:r>
            <a:r>
              <a:rPr lang="en-US" altLang="zh-TW" dirty="0"/>
              <a:t>5</a:t>
            </a:r>
            <a:r>
              <a:rPr lang="zh-TW" altLang="zh-TW" dirty="0"/>
              <a:t>次。</a:t>
            </a:r>
          </a:p>
          <a:p>
            <a:pPr marL="0" indent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17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95EFD3B-F828-4B44-BE63-2CCF97553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D2C573D2-089E-470B-BBE6-B18C704E3E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18ACDB72-DF9C-41BE-A397-966B5AAC2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19" y="469082"/>
            <a:ext cx="10658585" cy="5919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4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>
            <a:extLst>
              <a:ext uri="{FF2B5EF4-FFF2-40B4-BE49-F238E27FC236}">
                <a16:creationId xmlns:a16="http://schemas.microsoft.com/office/drawing/2014/main" xmlns="" id="{28A6CA28-0C4A-40EB-85FC-5F47D5D5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796" y="141187"/>
            <a:ext cx="4032944" cy="1063725"/>
          </a:xfrm>
        </p:spPr>
        <p:txBody>
          <a:bodyPr/>
          <a:lstStyle/>
          <a:p>
            <a:r>
              <a:rPr lang="zh-TW" altLang="en-US" b="1" dirty="0"/>
              <a:t>教學門診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45A04FA4-84E8-41E1-9632-A893964A5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980" y="1204912"/>
            <a:ext cx="8362950" cy="545623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zh-TW" altLang="en-US" sz="2215" dirty="0"/>
              <a:t>本部</a:t>
            </a:r>
            <a:r>
              <a:rPr lang="en-US" altLang="zh-TW" sz="2215" dirty="0"/>
              <a:t>/</a:t>
            </a:r>
            <a:r>
              <a:rPr lang="zh-TW" altLang="en-US" sz="2215" dirty="0"/>
              <a:t>科教學門診師資</a:t>
            </a: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 marL="0" indent="0">
              <a:buNone/>
              <a:defRPr/>
            </a:pPr>
            <a:endParaRPr lang="en-US" altLang="zh-TW" sz="2215" dirty="0"/>
          </a:p>
          <a:p>
            <a:pPr>
              <a:defRPr/>
            </a:pPr>
            <a:r>
              <a:rPr lang="zh-TW" altLang="en-US" sz="2215" dirty="0"/>
              <a:t>依本部</a:t>
            </a:r>
            <a:r>
              <a:rPr lang="en-US" altLang="zh-TW" sz="2215" dirty="0"/>
              <a:t>/</a:t>
            </a:r>
            <a:r>
              <a:rPr lang="zh-TW" altLang="en-US" sz="2215" dirty="0"/>
              <a:t>科訓練計畫，</a:t>
            </a:r>
            <a:r>
              <a:rPr lang="zh-TW" altLang="en-US" sz="2215" b="1" dirty="0">
                <a:solidFill>
                  <a:srgbClr val="FFC000"/>
                </a:solidFill>
              </a:rPr>
              <a:t>學員應參加教學門診頻率：</a:t>
            </a:r>
            <a:r>
              <a:rPr lang="en-US" altLang="zh-TW" sz="2215" b="1" dirty="0">
                <a:solidFill>
                  <a:srgbClr val="FFC000"/>
                </a:solidFill>
              </a:rPr>
              <a:t>2</a:t>
            </a:r>
            <a:r>
              <a:rPr lang="zh-TW" altLang="en-US" sz="2215" b="1" dirty="0">
                <a:solidFill>
                  <a:srgbClr val="FFC000"/>
                </a:solidFill>
              </a:rPr>
              <a:t>週</a:t>
            </a:r>
            <a:r>
              <a:rPr lang="en-US" altLang="zh-TW" sz="2215" b="1" dirty="0">
                <a:solidFill>
                  <a:srgbClr val="FFC000"/>
                </a:solidFill>
              </a:rPr>
              <a:t>/1</a:t>
            </a:r>
            <a:r>
              <a:rPr lang="zh-TW" altLang="en-US" sz="2215" b="1" dirty="0">
                <a:solidFill>
                  <a:srgbClr val="FFC000"/>
                </a:solidFill>
              </a:rPr>
              <a:t>次</a:t>
            </a:r>
            <a:endParaRPr lang="en-US" altLang="zh-TW" sz="2215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zh-TW" altLang="en-US" sz="2215" dirty="0"/>
              <a:t>學員於課前應準備事項：</a:t>
            </a:r>
            <a:endParaRPr lang="en-US" altLang="zh-TW" sz="2215" dirty="0"/>
          </a:p>
          <a:p>
            <a:pPr lvl="1">
              <a:defRPr/>
            </a:pPr>
            <a:r>
              <a:rPr lang="zh-TW" altLang="en-US" sz="2215" b="1" dirty="0">
                <a:solidFill>
                  <a:srgbClr val="0070C0"/>
                </a:solidFill>
              </a:rPr>
              <a:t>至</a:t>
            </a:r>
            <a:r>
              <a:rPr lang="en-US" altLang="zh-TW" sz="2215" b="1" dirty="0">
                <a:solidFill>
                  <a:srgbClr val="0070C0"/>
                </a:solidFill>
              </a:rPr>
              <a:t>E-portfolio</a:t>
            </a:r>
            <a:r>
              <a:rPr lang="zh-TW" altLang="en-US" sz="2215" b="1" dirty="0">
                <a:solidFill>
                  <a:srgbClr val="0070C0"/>
                </a:solidFill>
              </a:rPr>
              <a:t>系統點選</a:t>
            </a:r>
            <a:r>
              <a:rPr lang="en-US" altLang="zh-TW" sz="2215" b="1" dirty="0">
                <a:solidFill>
                  <a:srgbClr val="0070C0"/>
                </a:solidFill>
              </a:rPr>
              <a:t>Mini-CEX</a:t>
            </a:r>
            <a:r>
              <a:rPr lang="zh-TW" altLang="en-US" sz="2215" b="1" dirty="0">
                <a:solidFill>
                  <a:srgbClr val="0070C0"/>
                </a:solidFill>
              </a:rPr>
              <a:t>表單給授課教師</a:t>
            </a:r>
            <a:endParaRPr lang="en-US" altLang="zh-TW" sz="2215" b="1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zh-TW" altLang="en-US" sz="2215" b="1" dirty="0">
                <a:solidFill>
                  <a:srgbClr val="0070C0"/>
                </a:solidFill>
              </a:rPr>
              <a:t>瞭解教學個案相關資料</a:t>
            </a:r>
            <a:endParaRPr lang="en-US" altLang="zh-TW" sz="2215" b="1" dirty="0">
              <a:solidFill>
                <a:srgbClr val="0070C0"/>
              </a:solidFill>
            </a:endParaRPr>
          </a:p>
          <a:p>
            <a:pPr marL="471487" lvl="1" indent="0">
              <a:buNone/>
              <a:defRPr/>
            </a:pPr>
            <a:endParaRPr lang="en-US" altLang="zh-TW" sz="2215" dirty="0"/>
          </a:p>
          <a:p>
            <a:pPr>
              <a:defRPr/>
            </a:pPr>
            <a:r>
              <a:rPr lang="zh-TW" altLang="en-US" sz="2215" dirty="0"/>
              <a:t>學員於課後應完成事項：</a:t>
            </a:r>
            <a:endParaRPr lang="en-US" altLang="zh-TW" sz="2215" dirty="0"/>
          </a:p>
          <a:p>
            <a:pPr lvl="1">
              <a:defRPr/>
            </a:pPr>
            <a:r>
              <a:rPr lang="zh-TW" altLang="en-US" sz="2215" b="1" dirty="0">
                <a:solidFill>
                  <a:srgbClr val="0070C0"/>
                </a:solidFill>
              </a:rPr>
              <a:t>於當月完成「教學門診」紀錄</a:t>
            </a:r>
            <a:endParaRPr lang="en-US" altLang="zh-TW" sz="2215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 marL="0" indent="0">
              <a:buNone/>
              <a:defRPr/>
            </a:pPr>
            <a:endParaRPr lang="en-US" altLang="zh-TW" sz="2215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C6B41415-1078-49AD-B039-E8DA22DC3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999064"/>
              </p:ext>
            </p:extLst>
          </p:nvPr>
        </p:nvGraphicFramePr>
        <p:xfrm>
          <a:off x="2534592" y="1644683"/>
          <a:ext cx="6742114" cy="161366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710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710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206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/>
                        <a:t>姓名</a:t>
                      </a:r>
                    </a:p>
                  </a:txBody>
                  <a:tcPr marL="84413" marR="84413" marT="42162" marB="42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/>
                        <a:t>教學門診時間</a:t>
                      </a:r>
                    </a:p>
                  </a:txBody>
                  <a:tcPr marL="84413" marR="84413" marT="42162" marB="4216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584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黃柏榮</a:t>
                      </a:r>
                    </a:p>
                  </a:txBody>
                  <a:tcPr marL="84413" marR="84413" marT="42162" marB="4216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每月第一、二、三週 </a:t>
                      </a:r>
                      <a:r>
                        <a:rPr lang="en-US" altLang="zh-TW" sz="2400" dirty="0"/>
                        <a:t>(</a:t>
                      </a:r>
                      <a:r>
                        <a:rPr lang="zh-TW" altLang="en-US" sz="2400" dirty="0"/>
                        <a:t>週四</a:t>
                      </a:r>
                      <a:r>
                        <a:rPr lang="en-US" altLang="zh-TW" sz="2400" dirty="0"/>
                        <a:t>)</a:t>
                      </a:r>
                    </a:p>
                    <a:p>
                      <a:pPr algn="ctr"/>
                      <a:r>
                        <a:rPr lang="en-US" altLang="zh-TW" sz="2400" dirty="0"/>
                        <a:t>0830-1130</a:t>
                      </a:r>
                      <a:endParaRPr lang="zh-TW" altLang="en-US" sz="2400" dirty="0"/>
                    </a:p>
                  </a:txBody>
                  <a:tcPr marL="84413" marR="84413" marT="42162" marB="42162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Закругленный прямоугольник">
            <a:extLst>
              <a:ext uri="{FF2B5EF4-FFF2-40B4-BE49-F238E27FC236}">
                <a16:creationId xmlns:a16="http://schemas.microsoft.com/office/drawing/2014/main" xmlns="" id="{CCBB1B95-1198-478C-8AA5-C5148F291816}"/>
              </a:ext>
            </a:extLst>
          </p:cNvPr>
          <p:cNvSpPr/>
          <p:nvPr/>
        </p:nvSpPr>
        <p:spPr bwMode="auto">
          <a:xfrm>
            <a:off x="1712912" y="666750"/>
            <a:ext cx="2571750" cy="477838"/>
          </a:xfrm>
          <a:prstGeom prst="roundRect">
            <a:avLst>
              <a:gd name="adj" fmla="val 6208"/>
            </a:avLst>
          </a:prstGeom>
          <a:solidFill>
            <a:srgbClr val="F86261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61443" name="Text Box 3">
            <a:extLst>
              <a:ext uri="{FF2B5EF4-FFF2-40B4-BE49-F238E27FC236}">
                <a16:creationId xmlns:a16="http://schemas.microsoft.com/office/drawing/2014/main" xmlns="" id="{E9BD2EE2-C47E-400E-BE8F-C6850878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9637" y="763589"/>
            <a:ext cx="19304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/>
            <a:r>
              <a:rPr lang="zh-TW" altLang="en-US" sz="1900" b="1">
                <a:solidFill>
                  <a:srgbClr val="FFFFFF"/>
                </a:solidFill>
                <a:latin typeface="Impact" panose="020B0806030902050204" pitchFamily="34" charset="0"/>
                <a:ea typeface="Helvetica Neue Medium"/>
                <a:cs typeface="Helvetica Neue Medium"/>
                <a:sym typeface="Impact" panose="020B0806030902050204" pitchFamily="34" charset="0"/>
              </a:rPr>
              <a:t>課前</a:t>
            </a:r>
          </a:p>
        </p:txBody>
      </p:sp>
      <p:sp>
        <p:nvSpPr>
          <p:cNvPr id="123" name="Закругленный прямоугольник">
            <a:extLst>
              <a:ext uri="{FF2B5EF4-FFF2-40B4-BE49-F238E27FC236}">
                <a16:creationId xmlns:a16="http://schemas.microsoft.com/office/drawing/2014/main" xmlns="" id="{9C289E9E-0C8A-42F1-9FB1-1AB9658DE1AD}"/>
              </a:ext>
            </a:extLst>
          </p:cNvPr>
          <p:cNvSpPr/>
          <p:nvPr/>
        </p:nvSpPr>
        <p:spPr bwMode="auto">
          <a:xfrm>
            <a:off x="8032750" y="666750"/>
            <a:ext cx="2570162" cy="477838"/>
          </a:xfrm>
          <a:prstGeom prst="roundRect">
            <a:avLst>
              <a:gd name="adj" fmla="val 6208"/>
            </a:avLst>
          </a:prstGeom>
          <a:solidFill>
            <a:srgbClr val="30C2EB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61445" name="Text Box 3">
            <a:extLst>
              <a:ext uri="{FF2B5EF4-FFF2-40B4-BE49-F238E27FC236}">
                <a16:creationId xmlns:a16="http://schemas.microsoft.com/office/drawing/2014/main" xmlns="" id="{6257B81F-93C4-47E7-A2A5-31C492A47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4712" y="747714"/>
            <a:ext cx="1930400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/>
            <a:r>
              <a:rPr lang="zh-TW" altLang="en-US" sz="1900" b="1">
                <a:solidFill>
                  <a:srgbClr val="FFFFFF"/>
                </a:solidFill>
                <a:latin typeface="Impact" panose="020B0806030902050204" pitchFamily="34" charset="0"/>
                <a:ea typeface="Helvetica Neue Medium"/>
                <a:cs typeface="Helvetica Neue Medium"/>
                <a:sym typeface="Impact" panose="020B0806030902050204" pitchFamily="34" charset="0"/>
              </a:rPr>
              <a:t>課後</a:t>
            </a:r>
          </a:p>
        </p:txBody>
      </p:sp>
      <p:sp>
        <p:nvSpPr>
          <p:cNvPr id="121" name="Закругленный прямоугольник">
            <a:extLst>
              <a:ext uri="{FF2B5EF4-FFF2-40B4-BE49-F238E27FC236}">
                <a16:creationId xmlns:a16="http://schemas.microsoft.com/office/drawing/2014/main" xmlns="" id="{FBDB9B6B-E9EC-4910-B109-55C339907B34}"/>
              </a:ext>
            </a:extLst>
          </p:cNvPr>
          <p:cNvSpPr/>
          <p:nvPr/>
        </p:nvSpPr>
        <p:spPr bwMode="auto">
          <a:xfrm>
            <a:off x="4464051" y="666750"/>
            <a:ext cx="3394075" cy="477838"/>
          </a:xfrm>
          <a:prstGeom prst="roundRect">
            <a:avLst>
              <a:gd name="adj" fmla="val 6208"/>
            </a:avLst>
          </a:prstGeom>
          <a:solidFill>
            <a:srgbClr val="B3DA4D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61447" name="Text Box 3">
            <a:extLst>
              <a:ext uri="{FF2B5EF4-FFF2-40B4-BE49-F238E27FC236}">
                <a16:creationId xmlns:a16="http://schemas.microsoft.com/office/drawing/2014/main" xmlns="" id="{5B6A62DB-039C-4249-8D79-2940DB9E7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6012" y="739775"/>
            <a:ext cx="19304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/>
            <a:r>
              <a:rPr lang="zh-TW" altLang="en-US" sz="1900" b="1">
                <a:solidFill>
                  <a:srgbClr val="FFFFFF"/>
                </a:solidFill>
                <a:latin typeface="Impact" panose="020B0806030902050204" pitchFamily="34" charset="0"/>
                <a:ea typeface="Helvetica Neue Medium"/>
                <a:cs typeface="Helvetica Neue Medium"/>
                <a:sym typeface="Impact" panose="020B0806030902050204" pitchFamily="34" charset="0"/>
              </a:rPr>
              <a:t>課中</a:t>
            </a:r>
          </a:p>
        </p:txBody>
      </p:sp>
      <p:sp>
        <p:nvSpPr>
          <p:cNvPr id="125" name="Кружок">
            <a:extLst>
              <a:ext uri="{FF2B5EF4-FFF2-40B4-BE49-F238E27FC236}">
                <a16:creationId xmlns:a16="http://schemas.microsoft.com/office/drawing/2014/main" xmlns="" id="{F89354BF-9E54-4900-85DB-E9DCE213896A}"/>
              </a:ext>
            </a:extLst>
          </p:cNvPr>
          <p:cNvSpPr/>
          <p:nvPr/>
        </p:nvSpPr>
        <p:spPr bwMode="auto">
          <a:xfrm>
            <a:off x="4540251" y="746125"/>
            <a:ext cx="319087" cy="319088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126" name="Text Box 3">
            <a:extLst>
              <a:ext uri="{FF2B5EF4-FFF2-40B4-BE49-F238E27FC236}">
                <a16:creationId xmlns:a16="http://schemas.microsoft.com/office/drawing/2014/main" xmlns="" id="{362925BE-249A-4FA1-92F3-2DD6F50AC145}"/>
              </a:ext>
            </a:extLst>
          </p:cNvPr>
          <p:cNvSpPr txBox="1"/>
          <p:nvPr/>
        </p:nvSpPr>
        <p:spPr bwMode="auto">
          <a:xfrm>
            <a:off x="4562476" y="787401"/>
            <a:ext cx="274637" cy="288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14288" tIns="14288" rIns="14288" bIns="14288">
            <a:spAutoFit/>
          </a:bodyPr>
          <a:lstStyle>
            <a:lvl1pPr>
              <a:defRPr b="0" cap="all">
                <a:solidFill>
                  <a:srgbClr val="252D3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 defTabSz="412735">
              <a:defRPr/>
            </a:pPr>
            <a:r>
              <a:rPr sz="1687" kern="0"/>
              <a:t>2</a:t>
            </a:r>
          </a:p>
        </p:txBody>
      </p:sp>
      <p:sp>
        <p:nvSpPr>
          <p:cNvPr id="127" name="Кружок">
            <a:extLst>
              <a:ext uri="{FF2B5EF4-FFF2-40B4-BE49-F238E27FC236}">
                <a16:creationId xmlns:a16="http://schemas.microsoft.com/office/drawing/2014/main" xmlns="" id="{2B386B5A-0667-4A41-BE86-1EE2D01F3E58}"/>
              </a:ext>
            </a:extLst>
          </p:cNvPr>
          <p:cNvSpPr/>
          <p:nvPr/>
        </p:nvSpPr>
        <p:spPr bwMode="auto">
          <a:xfrm>
            <a:off x="1795462" y="746125"/>
            <a:ext cx="319088" cy="319088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128" name="Text Box 3">
            <a:extLst>
              <a:ext uri="{FF2B5EF4-FFF2-40B4-BE49-F238E27FC236}">
                <a16:creationId xmlns:a16="http://schemas.microsoft.com/office/drawing/2014/main" xmlns="" id="{F06CAA1B-6B4D-4DCD-8F77-DDD5F9B5BB52}"/>
              </a:ext>
            </a:extLst>
          </p:cNvPr>
          <p:cNvSpPr txBox="1"/>
          <p:nvPr/>
        </p:nvSpPr>
        <p:spPr bwMode="auto">
          <a:xfrm>
            <a:off x="1817688" y="787401"/>
            <a:ext cx="276225" cy="288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14288" tIns="14288" rIns="14288" bIns="14288">
            <a:spAutoFit/>
          </a:bodyPr>
          <a:lstStyle>
            <a:lvl1pPr>
              <a:defRPr b="0" cap="all">
                <a:solidFill>
                  <a:srgbClr val="252D3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 defTabSz="412735">
              <a:defRPr/>
            </a:pPr>
            <a:r>
              <a:rPr sz="1687" kern="0"/>
              <a:t>1</a:t>
            </a:r>
          </a:p>
        </p:txBody>
      </p:sp>
      <p:sp>
        <p:nvSpPr>
          <p:cNvPr id="129" name="Кружок">
            <a:extLst>
              <a:ext uri="{FF2B5EF4-FFF2-40B4-BE49-F238E27FC236}">
                <a16:creationId xmlns:a16="http://schemas.microsoft.com/office/drawing/2014/main" xmlns="" id="{E9CA37CD-4207-42CF-8363-70EC7D095633}"/>
              </a:ext>
            </a:extLst>
          </p:cNvPr>
          <p:cNvSpPr/>
          <p:nvPr/>
        </p:nvSpPr>
        <p:spPr bwMode="auto">
          <a:xfrm>
            <a:off x="8110537" y="746125"/>
            <a:ext cx="319088" cy="319088"/>
          </a:xfrm>
          <a:prstGeom prst="ellipse">
            <a:avLst/>
          </a:prstGeom>
          <a:solidFill>
            <a:srgbClr val="FFFFFF"/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130" name="Text Box 3">
            <a:extLst>
              <a:ext uri="{FF2B5EF4-FFF2-40B4-BE49-F238E27FC236}">
                <a16:creationId xmlns:a16="http://schemas.microsoft.com/office/drawing/2014/main" xmlns="" id="{EAE66694-B720-41C0-A72E-9AB06C551A51}"/>
              </a:ext>
            </a:extLst>
          </p:cNvPr>
          <p:cNvSpPr txBox="1"/>
          <p:nvPr/>
        </p:nvSpPr>
        <p:spPr bwMode="auto">
          <a:xfrm>
            <a:off x="8132763" y="787401"/>
            <a:ext cx="276225" cy="28892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14288" tIns="14288" rIns="14288" bIns="14288">
            <a:spAutoFit/>
          </a:bodyPr>
          <a:lstStyle>
            <a:lvl1pPr>
              <a:defRPr b="0" cap="all">
                <a:solidFill>
                  <a:srgbClr val="252D3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 defTabSz="412735">
              <a:defRPr/>
            </a:pPr>
            <a:r>
              <a:rPr sz="1687" kern="0"/>
              <a:t>3</a:t>
            </a:r>
          </a:p>
        </p:txBody>
      </p:sp>
      <p:sp>
        <p:nvSpPr>
          <p:cNvPr id="131" name="Закругленный прямоугольник">
            <a:extLst>
              <a:ext uri="{FF2B5EF4-FFF2-40B4-BE49-F238E27FC236}">
                <a16:creationId xmlns:a16="http://schemas.microsoft.com/office/drawing/2014/main" xmlns="" id="{C614EF6E-43D8-4441-B805-F19158BBD9CF}"/>
              </a:ext>
            </a:extLst>
          </p:cNvPr>
          <p:cNvSpPr/>
          <p:nvPr/>
        </p:nvSpPr>
        <p:spPr bwMode="auto">
          <a:xfrm>
            <a:off x="1712912" y="1271588"/>
            <a:ext cx="2571750" cy="254000"/>
          </a:xfrm>
          <a:prstGeom prst="roundRect">
            <a:avLst>
              <a:gd name="adj" fmla="val 11615"/>
            </a:avLst>
          </a:prstGeom>
          <a:solidFill>
            <a:srgbClr val="CFCDD0">
              <a:alpha val="52505"/>
            </a:srgbClr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3092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BE8B8E59-F43C-4634-B236-297E91100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1" y="1598613"/>
            <a:ext cx="223837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/>
          <a:p>
            <a:pPr marL="321457" indent="-321457">
              <a:buFont typeface="+mj-lt"/>
              <a:buAutoNum type="arabicPeriod"/>
              <a:defRPr/>
            </a:pPr>
            <a:r>
              <a:rPr lang="zh-TW" altLang="en-US" sz="1687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 Neue" pitchFamily="2" charset="0"/>
              </a:rPr>
              <a:t>於平時接觸病人時，預先計畫與安排適合用於近期教學門診之病人。</a:t>
            </a:r>
            <a:endParaRPr lang="en-US" altLang="zh-TW" sz="1687" dirty="0">
              <a:latin typeface="微軟正黑體" panose="020B0604030504040204" pitchFamily="34" charset="-120"/>
              <a:ea typeface="微軟正黑體" panose="020B0604030504040204" pitchFamily="34" charset="-120"/>
              <a:cs typeface="Helvetica Neue" pitchFamily="2" charset="0"/>
            </a:endParaRPr>
          </a:p>
          <a:p>
            <a:pPr marL="321457" indent="-321457">
              <a:buFont typeface="+mj-lt"/>
              <a:buAutoNum type="arabicPeriod"/>
              <a:defRPr/>
            </a:pPr>
            <a:r>
              <a:rPr lang="zh-TW" altLang="en-US" sz="1687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 Neue" pitchFamily="2" charset="0"/>
              </a:rPr>
              <a:t>事先約診具教學價值之複診病人、病房出院病人、出診或轉診之病人</a:t>
            </a:r>
          </a:p>
          <a:p>
            <a:pPr>
              <a:defRPr/>
            </a:pPr>
            <a:r>
              <a:rPr lang="zh-TW" altLang="en-US" sz="1687" dirty="0">
                <a:latin typeface="微軟正黑體" panose="020B0604030504040204" pitchFamily="34" charset="-120"/>
                <a:ea typeface="微軟正黑體" panose="020B0604030504040204" pitchFamily="34" charset="-120"/>
                <a:cs typeface="Helvetica Neue" pitchFamily="2" charset="0"/>
              </a:rPr>
              <a:t>	</a:t>
            </a:r>
          </a:p>
        </p:txBody>
      </p:sp>
      <p:sp>
        <p:nvSpPr>
          <p:cNvPr id="61456" name="Text Box 3">
            <a:extLst>
              <a:ext uri="{FF2B5EF4-FFF2-40B4-BE49-F238E27FC236}">
                <a16:creationId xmlns:a16="http://schemas.microsoft.com/office/drawing/2014/main" xmlns="" id="{902B8439-1309-415B-8EAB-A8D7ECBCE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851" y="1295401"/>
            <a:ext cx="2047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/>
            <a:r>
              <a:rPr lang="zh-TW" altLang="en-US" sz="1400" b="1">
                <a:solidFill>
                  <a:srgbClr val="272D2F"/>
                </a:solidFill>
                <a:latin typeface="Impact" panose="020B0806030902050204" pitchFamily="34" charset="0"/>
                <a:ea typeface="Helvetica Neue Medium"/>
                <a:cs typeface="Helvetica Neue Medium"/>
                <a:sym typeface="Impact" panose="020B0806030902050204" pitchFamily="34" charset="0"/>
              </a:rPr>
              <a:t>預備合適教學病患</a:t>
            </a:r>
          </a:p>
        </p:txBody>
      </p:sp>
      <p:sp>
        <p:nvSpPr>
          <p:cNvPr id="134" name="Text Box 3">
            <a:extLst>
              <a:ext uri="{FF2B5EF4-FFF2-40B4-BE49-F238E27FC236}">
                <a16:creationId xmlns:a16="http://schemas.microsoft.com/office/drawing/2014/main" xmlns="" id="{594F132F-05D7-490E-B35E-EAD526406922}"/>
              </a:ext>
            </a:extLst>
          </p:cNvPr>
          <p:cNvSpPr txBox="1"/>
          <p:nvPr/>
        </p:nvSpPr>
        <p:spPr bwMode="auto">
          <a:xfrm>
            <a:off x="1712913" y="1295401"/>
            <a:ext cx="258763" cy="2016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14288" tIns="14288" rIns="14288" bIns="14288">
            <a:spAutoFit/>
          </a:bodyPr>
          <a:lstStyle>
            <a:lvl1pPr>
              <a:defRPr sz="1600" b="0" cap="all">
                <a:solidFill>
                  <a:srgbClr val="F86261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 defTabSz="412735">
              <a:defRPr/>
            </a:pPr>
            <a:r>
              <a:rPr sz="1125" kern="0"/>
              <a:t>A</a:t>
            </a:r>
          </a:p>
        </p:txBody>
      </p:sp>
      <p:sp>
        <p:nvSpPr>
          <p:cNvPr id="3090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FF933FDF-3308-4B9B-919A-8CC80C2F1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1598614"/>
            <a:ext cx="3478212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>
            <a:lvl1pPr marL="457200" indent="-4572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教導學員熟悉門診系統操作，複習問診流程</a:t>
            </a:r>
            <a:endParaRPr lang="en-US" altLang="zh-TW" sz="1406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分配病人予學員，提示看診過程中所需進行之項目，並做情境預演等教學</a:t>
            </a:r>
            <a:endParaRPr lang="zh-TW" altLang="zh-TW" sz="1406" b="0"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grpSp>
        <p:nvGrpSpPr>
          <p:cNvPr id="61459" name="群組 2">
            <a:extLst>
              <a:ext uri="{FF2B5EF4-FFF2-40B4-BE49-F238E27FC236}">
                <a16:creationId xmlns:a16="http://schemas.microsoft.com/office/drawing/2014/main" xmlns="" id="{AA6612F0-14A0-42EC-A925-BFF18CE3D2C4}"/>
              </a:ext>
            </a:extLst>
          </p:cNvPr>
          <p:cNvGrpSpPr>
            <a:grpSpLocks/>
          </p:cNvGrpSpPr>
          <p:nvPr/>
        </p:nvGrpSpPr>
        <p:grpSpPr bwMode="auto">
          <a:xfrm>
            <a:off x="4464051" y="1271588"/>
            <a:ext cx="3394075" cy="254000"/>
            <a:chOff x="4660900" y="1808442"/>
            <a:chExt cx="3656013" cy="361950"/>
          </a:xfrm>
        </p:grpSpPr>
        <p:sp>
          <p:nvSpPr>
            <p:cNvPr id="143" name="Закругленный прямоугольник">
              <a:extLst>
                <a:ext uri="{FF2B5EF4-FFF2-40B4-BE49-F238E27FC236}">
                  <a16:creationId xmlns:a16="http://schemas.microsoft.com/office/drawing/2014/main" xmlns="" id="{DB8B280D-C7E7-4A72-AE0C-B457D279EF58}"/>
                </a:ext>
              </a:extLst>
            </p:cNvPr>
            <p:cNvSpPr/>
            <p:nvPr/>
          </p:nvSpPr>
          <p:spPr bwMode="auto">
            <a:xfrm>
              <a:off x="4660900" y="1808442"/>
              <a:ext cx="3656013" cy="361950"/>
            </a:xfrm>
            <a:prstGeom prst="roundRect">
              <a:avLst>
                <a:gd name="adj" fmla="val 11615"/>
              </a:avLst>
            </a:prstGeom>
            <a:solidFill>
              <a:srgbClr val="CFCDD0">
                <a:alpha val="52505"/>
              </a:srgbClr>
            </a:solidFill>
            <a:ln w="3175" cap="flat">
              <a:noFill/>
              <a:miter lim="400000"/>
            </a:ln>
            <a:effectLst/>
          </p:spPr>
          <p:txBody>
            <a:bodyPr lIns="0" tIns="0" rIns="0" bIns="0" anchor="ctr"/>
            <a:lstStyle>
              <a:lvl1pPr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1pPr>
              <a:lvl2pPr marL="742950" indent="-28575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2pPr>
              <a:lvl3pPr marL="11430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3pPr>
              <a:lvl4pPr marL="16002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4pPr>
              <a:lvl5pPr marL="20574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9pPr>
            </a:lstStyle>
            <a:p>
              <a:pPr algn="ctr" eaLnBrk="1">
                <a:defRPr/>
              </a:pPr>
              <a:endParaRPr lang="zh-TW" altLang="zh-TW" sz="1547" b="0">
                <a:solidFill>
                  <a:srgbClr val="FFFFFF"/>
                </a:solidFill>
                <a:latin typeface="Helvetica Neue Medium" pitchFamily="2" charset="0"/>
                <a:sym typeface="Helvetica Neue Medium" pitchFamily="2" charset="0"/>
              </a:endParaRPr>
            </a:p>
          </p:txBody>
        </p:sp>
        <p:sp>
          <p:nvSpPr>
            <p:cNvPr id="61479" name="Text Box 3">
              <a:extLst>
                <a:ext uri="{FF2B5EF4-FFF2-40B4-BE49-F238E27FC236}">
                  <a16:creationId xmlns:a16="http://schemas.microsoft.com/office/drawing/2014/main" xmlns="" id="{E3D0A1F9-1A9E-4985-8BE7-88F6C03292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973" y="1842374"/>
              <a:ext cx="2913866" cy="28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4288" tIns="14288" rIns="14288" bIns="14288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/>
              <a:r>
                <a:rPr lang="en-US" altLang="zh-TW" sz="1100">
                  <a:solidFill>
                    <a:srgbClr val="272D2F"/>
                  </a:solidFill>
                  <a:latin typeface="Impact" panose="020B0806030902050204" pitchFamily="34" charset="0"/>
                  <a:ea typeface="Helvetica Neue Medium"/>
                  <a:cs typeface="Helvetica Neue Medium"/>
                  <a:sym typeface="Impact" panose="020B0806030902050204" pitchFamily="34" charset="0"/>
                </a:rPr>
                <a:t>PRE-ROUND</a:t>
              </a:r>
              <a:endParaRPr lang="zh-TW" altLang="zh-TW" sz="1100">
                <a:solidFill>
                  <a:srgbClr val="272D2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46" name="Text Box 3">
              <a:extLst>
                <a:ext uri="{FF2B5EF4-FFF2-40B4-BE49-F238E27FC236}">
                  <a16:creationId xmlns:a16="http://schemas.microsoft.com/office/drawing/2014/main" xmlns="" id="{79242EDE-00AC-42D3-BB15-0EDD273D6BCF}"/>
                </a:ext>
              </a:extLst>
            </p:cNvPr>
            <p:cNvSpPr txBox="1"/>
            <p:nvPr/>
          </p:nvSpPr>
          <p:spPr bwMode="auto">
            <a:xfrm>
              <a:off x="4660900" y="1842374"/>
              <a:ext cx="367653" cy="2872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14288" tIns="14288" rIns="14288" bIns="14288">
              <a:spAutoFit/>
            </a:bodyPr>
            <a:lstStyle>
              <a:lvl1pPr>
                <a:defRPr sz="1600" b="0" cap="all">
                  <a:solidFill>
                    <a:srgbClr val="B3DA4D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412735">
                <a:defRPr/>
              </a:pPr>
              <a:r>
                <a:rPr sz="1125" kern="0"/>
                <a:t>A</a:t>
              </a:r>
            </a:p>
          </p:txBody>
        </p:sp>
      </p:grpSp>
      <p:sp>
        <p:nvSpPr>
          <p:cNvPr id="2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08F0D38C-36A5-4FDD-8058-E04985BBB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2852738"/>
            <a:ext cx="3478212" cy="220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>
            <a:lvl1pPr marL="457200" indent="-4572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向病人做自我介紹並介紹各學員，說明教學門診之進行方式與流程，並確認已簽署同意書</a:t>
            </a:r>
            <a:endParaRPr lang="en-US" altLang="zh-TW" sz="1406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由學員對病人進行病史詢問、身體檢查、實驗數據判讀、初步診斷、治療及檢查計畫；過程中可從旁適時指導，然需由學員完成完整問診</a:t>
            </a:r>
            <a:endParaRPr lang="en-US" altLang="zh-TW" sz="1406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此時</a:t>
            </a: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Mini-CEX</a:t>
            </a: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進行評量</a:t>
            </a: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學員問診表現</a:t>
            </a:r>
            <a:endParaRPr lang="en-US" altLang="zh-TW" sz="1406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>
              <a:buFont typeface="Helvetica Neue Medium" pitchFamily="2" charset="0"/>
              <a:buAutoNum type="arabicPeriod"/>
              <a:defRPr/>
            </a:pP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問診結束後，對學員醫囑進行補充</a:t>
            </a:r>
            <a:endParaRPr lang="zh-TW" altLang="zh-TW" sz="844" b="0">
              <a:solidFill>
                <a:srgbClr val="A7A7A7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1461" name="群組 3">
            <a:extLst>
              <a:ext uri="{FF2B5EF4-FFF2-40B4-BE49-F238E27FC236}">
                <a16:creationId xmlns:a16="http://schemas.microsoft.com/office/drawing/2014/main" xmlns="" id="{3DA204AB-9FEF-4C6B-9A99-960D66BBC667}"/>
              </a:ext>
            </a:extLst>
          </p:cNvPr>
          <p:cNvGrpSpPr>
            <a:grpSpLocks/>
          </p:cNvGrpSpPr>
          <p:nvPr/>
        </p:nvGrpSpPr>
        <p:grpSpPr bwMode="auto">
          <a:xfrm>
            <a:off x="4464051" y="2527300"/>
            <a:ext cx="3394075" cy="254000"/>
            <a:chOff x="4660900" y="3593934"/>
            <a:chExt cx="3656013" cy="361950"/>
          </a:xfrm>
        </p:grpSpPr>
        <p:sp>
          <p:nvSpPr>
            <p:cNvPr id="147" name="Закругленный прямоугольник">
              <a:extLst>
                <a:ext uri="{FF2B5EF4-FFF2-40B4-BE49-F238E27FC236}">
                  <a16:creationId xmlns:a16="http://schemas.microsoft.com/office/drawing/2014/main" xmlns="" id="{4EB22D0A-47C4-4276-84BF-A9C48D628410}"/>
                </a:ext>
              </a:extLst>
            </p:cNvPr>
            <p:cNvSpPr/>
            <p:nvPr/>
          </p:nvSpPr>
          <p:spPr bwMode="auto">
            <a:xfrm>
              <a:off x="4660900" y="3593934"/>
              <a:ext cx="3656013" cy="361950"/>
            </a:xfrm>
            <a:prstGeom prst="roundRect">
              <a:avLst>
                <a:gd name="adj" fmla="val 11615"/>
              </a:avLst>
            </a:prstGeom>
            <a:solidFill>
              <a:srgbClr val="CFCDD0">
                <a:alpha val="52505"/>
              </a:srgbClr>
            </a:solidFill>
            <a:ln w="3175" cap="flat">
              <a:noFill/>
              <a:miter lim="400000"/>
            </a:ln>
            <a:effectLst/>
          </p:spPr>
          <p:txBody>
            <a:bodyPr lIns="0" tIns="0" rIns="0" bIns="0" anchor="ctr"/>
            <a:lstStyle>
              <a:lvl1pPr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1pPr>
              <a:lvl2pPr marL="742950" indent="-28575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2pPr>
              <a:lvl3pPr marL="11430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3pPr>
              <a:lvl4pPr marL="16002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4pPr>
              <a:lvl5pPr marL="20574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9pPr>
            </a:lstStyle>
            <a:p>
              <a:pPr algn="ctr" eaLnBrk="1">
                <a:defRPr/>
              </a:pPr>
              <a:endParaRPr lang="zh-TW" altLang="zh-TW" sz="1547" b="0">
                <a:solidFill>
                  <a:srgbClr val="FFFFFF"/>
                </a:solidFill>
                <a:latin typeface="Helvetica Neue Medium" pitchFamily="2" charset="0"/>
                <a:sym typeface="Helvetica Neue Medium" pitchFamily="2" charset="0"/>
              </a:endParaRPr>
            </a:p>
          </p:txBody>
        </p:sp>
        <p:sp>
          <p:nvSpPr>
            <p:cNvPr id="61476" name="Text Box 3">
              <a:extLst>
                <a:ext uri="{FF2B5EF4-FFF2-40B4-BE49-F238E27FC236}">
                  <a16:creationId xmlns:a16="http://schemas.microsoft.com/office/drawing/2014/main" xmlns="" id="{5F7705A3-8285-4087-88C6-7B0CC59FAA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973" y="3625605"/>
              <a:ext cx="2941227" cy="287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4288" tIns="14288" rIns="14288" bIns="14288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/>
              <a:r>
                <a:rPr lang="en-US" altLang="zh-TW" sz="1100">
                  <a:solidFill>
                    <a:srgbClr val="272D2F"/>
                  </a:solidFill>
                  <a:latin typeface="Impact" panose="020B0806030902050204" pitchFamily="34" charset="0"/>
                  <a:ea typeface="Helvetica Neue Medium"/>
                  <a:cs typeface="Helvetica Neue Medium"/>
                  <a:sym typeface="Impact" panose="020B0806030902050204" pitchFamily="34" charset="0"/>
                </a:rPr>
                <a:t>ROUND</a:t>
              </a:r>
              <a:endParaRPr lang="zh-TW" altLang="zh-TW" sz="1100">
                <a:solidFill>
                  <a:srgbClr val="272D2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50" name="Text Box 3">
              <a:extLst>
                <a:ext uri="{FF2B5EF4-FFF2-40B4-BE49-F238E27FC236}">
                  <a16:creationId xmlns:a16="http://schemas.microsoft.com/office/drawing/2014/main" xmlns="" id="{02FDBD67-6CE5-41B8-A0C4-73905C31ECB3}"/>
                </a:ext>
              </a:extLst>
            </p:cNvPr>
            <p:cNvSpPr txBox="1"/>
            <p:nvPr/>
          </p:nvSpPr>
          <p:spPr bwMode="auto">
            <a:xfrm>
              <a:off x="4660900" y="3625605"/>
              <a:ext cx="367653" cy="287299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14288" tIns="14288" rIns="14288" bIns="14288">
              <a:spAutoFit/>
            </a:bodyPr>
            <a:lstStyle>
              <a:lvl1pPr>
                <a:defRPr sz="1600" b="0" cap="all">
                  <a:solidFill>
                    <a:srgbClr val="B3DA4D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412735">
                <a:defRPr/>
              </a:pPr>
              <a:r>
                <a:rPr sz="1125" kern="0"/>
                <a:t>B</a:t>
              </a:r>
            </a:p>
          </p:txBody>
        </p:sp>
      </p:grpSp>
      <p:sp>
        <p:nvSpPr>
          <p:cNvPr id="3094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3C118B83-E5B4-482C-A43E-64E28E07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405439"/>
            <a:ext cx="3478212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eaLnBrk="1">
              <a:defRPr/>
            </a:pP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問診結束後，對學員做整體</a:t>
            </a: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回饋、</a:t>
            </a:r>
            <a:r>
              <a:rPr lang="zh-TW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教學與討論</a:t>
            </a:r>
            <a:endParaRPr lang="en-US" altLang="zh-TW" sz="1406" b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1463" name="群組 4">
            <a:extLst>
              <a:ext uri="{FF2B5EF4-FFF2-40B4-BE49-F238E27FC236}">
                <a16:creationId xmlns:a16="http://schemas.microsoft.com/office/drawing/2014/main" xmlns="" id="{9A6FAE07-F112-4AA9-B3FB-FD5468C8EFFB}"/>
              </a:ext>
            </a:extLst>
          </p:cNvPr>
          <p:cNvGrpSpPr>
            <a:grpSpLocks/>
          </p:cNvGrpSpPr>
          <p:nvPr/>
        </p:nvGrpSpPr>
        <p:grpSpPr bwMode="auto">
          <a:xfrm>
            <a:off x="4464051" y="5080000"/>
            <a:ext cx="3394075" cy="254000"/>
            <a:chOff x="4660900" y="7165101"/>
            <a:chExt cx="3656013" cy="361950"/>
          </a:xfrm>
        </p:grpSpPr>
        <p:sp>
          <p:nvSpPr>
            <p:cNvPr id="151" name="Закругленный прямоугольник">
              <a:extLst>
                <a:ext uri="{FF2B5EF4-FFF2-40B4-BE49-F238E27FC236}">
                  <a16:creationId xmlns:a16="http://schemas.microsoft.com/office/drawing/2014/main" xmlns="" id="{9D569495-62C7-4568-8E1F-B01B89F9CC17}"/>
                </a:ext>
              </a:extLst>
            </p:cNvPr>
            <p:cNvSpPr/>
            <p:nvPr/>
          </p:nvSpPr>
          <p:spPr bwMode="auto">
            <a:xfrm>
              <a:off x="4660900" y="7165101"/>
              <a:ext cx="3656013" cy="361950"/>
            </a:xfrm>
            <a:prstGeom prst="roundRect">
              <a:avLst>
                <a:gd name="adj" fmla="val 11615"/>
              </a:avLst>
            </a:prstGeom>
            <a:solidFill>
              <a:srgbClr val="CFCDD0">
                <a:alpha val="52505"/>
              </a:srgbClr>
            </a:solidFill>
            <a:ln w="3175" cap="flat">
              <a:noFill/>
              <a:miter lim="400000"/>
            </a:ln>
            <a:effectLst/>
          </p:spPr>
          <p:txBody>
            <a:bodyPr lIns="0" tIns="0" rIns="0" bIns="0" anchor="ctr"/>
            <a:lstStyle>
              <a:lvl1pPr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1pPr>
              <a:lvl2pPr marL="742950" indent="-28575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2pPr>
              <a:lvl3pPr marL="11430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3pPr>
              <a:lvl4pPr marL="16002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4pPr>
              <a:lvl5pPr marL="20574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9pPr>
            </a:lstStyle>
            <a:p>
              <a:pPr algn="ctr" eaLnBrk="1">
                <a:defRPr/>
              </a:pPr>
              <a:endParaRPr lang="zh-TW" altLang="zh-TW" sz="1547" b="0">
                <a:solidFill>
                  <a:srgbClr val="FFFFFF"/>
                </a:solidFill>
                <a:latin typeface="Helvetica Neue Medium" pitchFamily="2" charset="0"/>
                <a:sym typeface="Helvetica Neue Medium" pitchFamily="2" charset="0"/>
              </a:endParaRPr>
            </a:p>
          </p:txBody>
        </p:sp>
        <p:sp>
          <p:nvSpPr>
            <p:cNvPr id="61473" name="Text Box 3">
              <a:extLst>
                <a:ext uri="{FF2B5EF4-FFF2-40B4-BE49-F238E27FC236}">
                  <a16:creationId xmlns:a16="http://schemas.microsoft.com/office/drawing/2014/main" xmlns="" id="{162B5AE7-9D06-45C7-83BF-8A456FE364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31973" y="7199035"/>
              <a:ext cx="2913866" cy="287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4288" tIns="14288" rIns="14288" bIns="14288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/>
              <a:r>
                <a:rPr lang="en-US" altLang="zh-TW" sz="1100">
                  <a:solidFill>
                    <a:srgbClr val="272D2F"/>
                  </a:solidFill>
                  <a:latin typeface="Impact" panose="020B0806030902050204" pitchFamily="34" charset="0"/>
                  <a:ea typeface="Helvetica Neue Medium"/>
                  <a:cs typeface="Helvetica Neue Medium"/>
                  <a:sym typeface="Impact" panose="020B0806030902050204" pitchFamily="34" charset="0"/>
                </a:rPr>
                <a:t>POST-ROUND</a:t>
              </a:r>
              <a:endParaRPr lang="zh-TW" altLang="zh-TW" sz="1100">
                <a:solidFill>
                  <a:srgbClr val="272D2F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  <p:sp>
          <p:nvSpPr>
            <p:cNvPr id="154" name="Text Box 3">
              <a:extLst>
                <a:ext uri="{FF2B5EF4-FFF2-40B4-BE49-F238E27FC236}">
                  <a16:creationId xmlns:a16="http://schemas.microsoft.com/office/drawing/2014/main" xmlns="" id="{F8A3E1B7-804A-43C5-886F-B85A3AC72A8F}"/>
                </a:ext>
              </a:extLst>
            </p:cNvPr>
            <p:cNvSpPr txBox="1"/>
            <p:nvPr/>
          </p:nvSpPr>
          <p:spPr bwMode="auto">
            <a:xfrm>
              <a:off x="4660900" y="7199035"/>
              <a:ext cx="367653" cy="287297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/>
            </a:extLst>
          </p:spPr>
          <p:txBody>
            <a:bodyPr lIns="14288" tIns="14288" rIns="14288" bIns="14288">
              <a:spAutoFit/>
            </a:bodyPr>
            <a:lstStyle>
              <a:lvl1pPr>
                <a:defRPr sz="1600" b="0" cap="all">
                  <a:solidFill>
                    <a:srgbClr val="B3DA4D"/>
                  </a:solidFill>
                  <a:latin typeface="Impact"/>
                  <a:ea typeface="Impact"/>
                  <a:cs typeface="Impact"/>
                  <a:sym typeface="Impact"/>
                </a:defRPr>
              </a:lvl1pPr>
            </a:lstStyle>
            <a:p>
              <a:pPr algn="ctr" defTabSz="412735">
                <a:defRPr/>
              </a:pPr>
              <a:r>
                <a:rPr sz="1125" kern="0"/>
                <a:t>C</a:t>
              </a:r>
            </a:p>
          </p:txBody>
        </p:sp>
      </p:grpSp>
      <p:sp>
        <p:nvSpPr>
          <p:cNvPr id="155" name="Закругленный прямоугольник">
            <a:extLst>
              <a:ext uri="{FF2B5EF4-FFF2-40B4-BE49-F238E27FC236}">
                <a16:creationId xmlns:a16="http://schemas.microsoft.com/office/drawing/2014/main" xmlns="" id="{E4473A9F-B7D2-4B4C-91A2-FF36D153123C}"/>
              </a:ext>
            </a:extLst>
          </p:cNvPr>
          <p:cNvSpPr/>
          <p:nvPr/>
        </p:nvSpPr>
        <p:spPr bwMode="auto">
          <a:xfrm>
            <a:off x="8032750" y="1271588"/>
            <a:ext cx="2570162" cy="254000"/>
          </a:xfrm>
          <a:prstGeom prst="roundRect">
            <a:avLst>
              <a:gd name="adj" fmla="val 11615"/>
            </a:avLst>
          </a:prstGeom>
          <a:solidFill>
            <a:srgbClr val="CFCDD0">
              <a:alpha val="52505"/>
            </a:srgbClr>
          </a:solidFill>
          <a:ln w="3175" cap="flat">
            <a:noFill/>
            <a:miter lim="400000"/>
          </a:ln>
          <a:effectLst/>
        </p:spPr>
        <p:txBody>
          <a:bodyPr lIns="0" tIns="0" rIns="0" bIns="0" anchor="ctr"/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algn="ctr" eaLnBrk="1">
              <a:defRPr/>
            </a:pPr>
            <a:endParaRPr lang="zh-TW" altLang="zh-TW" sz="1547" b="0">
              <a:solidFill>
                <a:srgbClr val="FFFFFF"/>
              </a:solidFill>
              <a:latin typeface="Helvetica Neue Medium" pitchFamily="2" charset="0"/>
              <a:sym typeface="Helvetica Neue Medium" pitchFamily="2" charset="0"/>
            </a:endParaRPr>
          </a:p>
        </p:txBody>
      </p:sp>
      <p:sp>
        <p:nvSpPr>
          <p:cNvPr id="3097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CB70E5F3-FAEF-4C7A-B0B4-A825A20AC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4688" y="1598614"/>
            <a:ext cx="2238375" cy="90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>
              <a:defRPr/>
            </a:pP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CTMS</a:t>
            </a:r>
            <a:r>
              <a:rPr lang="zh-TW" altLang="en-US" sz="1406" b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系統對學員所寫之教學門診紀錄，進行批閱、簽署及給予評語。	</a:t>
            </a:r>
          </a:p>
        </p:txBody>
      </p:sp>
      <p:sp>
        <p:nvSpPr>
          <p:cNvPr id="61466" name="Text Box 3">
            <a:extLst>
              <a:ext uri="{FF2B5EF4-FFF2-40B4-BE49-F238E27FC236}">
                <a16:creationId xmlns:a16="http://schemas.microsoft.com/office/drawing/2014/main" xmlns="" id="{941D8B93-A9DF-42DB-83FD-C93F8A922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3101" y="1295401"/>
            <a:ext cx="20478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4288" tIns="14288" rIns="14288" bIns="14288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/>
            <a:r>
              <a:rPr lang="zh-TW" altLang="en-US" sz="1400" b="1">
                <a:solidFill>
                  <a:srgbClr val="272D2F"/>
                </a:solidFill>
                <a:latin typeface="Impact" panose="020B0806030902050204" pitchFamily="34" charset="0"/>
                <a:ea typeface="Helvetica Neue Medium"/>
                <a:cs typeface="Helvetica Neue Medium"/>
                <a:sym typeface="Impact" panose="020B0806030902050204" pitchFamily="34" charset="0"/>
              </a:rPr>
              <a:t>教學門診紀錄指導</a:t>
            </a:r>
          </a:p>
        </p:txBody>
      </p:sp>
      <p:sp>
        <p:nvSpPr>
          <p:cNvPr id="158" name="Text Box 3">
            <a:extLst>
              <a:ext uri="{FF2B5EF4-FFF2-40B4-BE49-F238E27FC236}">
                <a16:creationId xmlns:a16="http://schemas.microsoft.com/office/drawing/2014/main" xmlns="" id="{19D77964-FFCD-48CF-AE52-EEC0399B88CA}"/>
              </a:ext>
            </a:extLst>
          </p:cNvPr>
          <p:cNvSpPr txBox="1"/>
          <p:nvPr/>
        </p:nvSpPr>
        <p:spPr bwMode="auto">
          <a:xfrm>
            <a:off x="8032750" y="1295401"/>
            <a:ext cx="258762" cy="20161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/>
          </a:extLst>
        </p:spPr>
        <p:txBody>
          <a:bodyPr lIns="14288" tIns="14288" rIns="14288" bIns="14288">
            <a:spAutoFit/>
          </a:bodyPr>
          <a:lstStyle>
            <a:lvl1pPr>
              <a:defRPr sz="1600" b="0" cap="all">
                <a:solidFill>
                  <a:srgbClr val="30C2EB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 algn="ctr" defTabSz="412735">
              <a:defRPr/>
            </a:pPr>
            <a:r>
              <a:rPr sz="1125" kern="0"/>
              <a:t>A</a:t>
            </a:r>
          </a:p>
        </p:txBody>
      </p:sp>
      <p:grpSp>
        <p:nvGrpSpPr>
          <p:cNvPr id="61468" name="Группа">
            <a:extLst>
              <a:ext uri="{FF2B5EF4-FFF2-40B4-BE49-F238E27FC236}">
                <a16:creationId xmlns:a16="http://schemas.microsoft.com/office/drawing/2014/main" xmlns="" id="{BAC10EDB-96D7-4096-9B05-A3666799D018}"/>
              </a:ext>
            </a:extLst>
          </p:cNvPr>
          <p:cNvGrpSpPr>
            <a:grpSpLocks/>
          </p:cNvGrpSpPr>
          <p:nvPr/>
        </p:nvGrpSpPr>
        <p:grpSpPr bwMode="auto">
          <a:xfrm>
            <a:off x="1712912" y="77789"/>
            <a:ext cx="8593138" cy="396875"/>
            <a:chOff x="0" y="0"/>
            <a:chExt cx="11605180" cy="565262"/>
          </a:xfrm>
        </p:grpSpPr>
        <p:sp>
          <p:nvSpPr>
            <p:cNvPr id="3102" name="Text Box 3">
              <a:extLst>
                <a:ext uri="{FF2B5EF4-FFF2-40B4-BE49-F238E27FC236}">
                  <a16:creationId xmlns:a16="http://schemas.microsoft.com/office/drawing/2014/main" xmlns="" id="{9D1D6E17-D252-4038-BF06-267A556AE5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0"/>
              <a:ext cx="5072576" cy="565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14288" tIns="14288" rIns="14288" bIns="14288">
              <a:spAutoFit/>
            </a:bodyPr>
            <a:lstStyle>
              <a:lvl1pPr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1pPr>
              <a:lvl2pPr marL="742950" indent="-28575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2pPr>
              <a:lvl3pPr marL="11430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3pPr>
              <a:lvl4pPr marL="16002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4pPr>
              <a:lvl5pPr marL="2057400" indent="-228600"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5pPr>
              <a:lvl6pPr marL="25146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6pPr>
              <a:lvl7pPr marL="29718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7pPr>
              <a:lvl8pPr marL="34290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8pPr>
              <a:lvl9pPr marL="3886200" indent="-228600" defTabSz="585788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rgbClr val="000000"/>
                  </a:solidFill>
                  <a:latin typeface="Helvetica Neue" pitchFamily="2" charset="0"/>
                  <a:ea typeface="Helvetica Neue Medium" pitchFamily="2" charset="0"/>
                  <a:cs typeface="Helvetica Neue Medium" pitchFamily="2" charset="0"/>
                  <a:sym typeface="Helvetica Neue" pitchFamily="2" charset="0"/>
                </a:defRPr>
              </a:lvl9pPr>
            </a:lstStyle>
            <a:p>
              <a:pPr eaLnBrk="1">
                <a:defRPr/>
              </a:pPr>
              <a:r>
                <a:rPr lang="zh-TW" altLang="en-US" sz="2391">
                  <a:solidFill>
                    <a:srgbClr val="252D3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Impact" panose="020B0806030902050204" pitchFamily="34" charset="0"/>
                </a:rPr>
                <a:t>教學門診流程</a:t>
              </a:r>
              <a:r>
                <a:rPr lang="en-US" altLang="zh-TW" sz="2391">
                  <a:solidFill>
                    <a:srgbClr val="252D3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Impact" panose="020B0806030902050204" pitchFamily="34" charset="0"/>
                </a:rPr>
                <a:t>-</a:t>
              </a:r>
              <a:r>
                <a:rPr lang="zh-TW" altLang="en-US" sz="2391">
                  <a:solidFill>
                    <a:srgbClr val="252D3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sym typeface="Impact" panose="020B0806030902050204" pitchFamily="34" charset="0"/>
                </a:rPr>
                <a:t>教師版</a:t>
              </a:r>
              <a:endParaRPr lang="zh-TW" altLang="zh-TW" sz="2391">
                <a:solidFill>
                  <a:srgbClr val="252D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Impact" panose="020B0806030902050204" pitchFamily="34" charset="0"/>
              </a:endParaRPr>
            </a:p>
          </p:txBody>
        </p:sp>
        <p:sp>
          <p:nvSpPr>
            <p:cNvPr id="3103" name="Линия">
              <a:extLst>
                <a:ext uri="{FF2B5EF4-FFF2-40B4-BE49-F238E27FC236}">
                  <a16:creationId xmlns:a16="http://schemas.microsoft.com/office/drawing/2014/main" xmlns="" id="{EA1BEBE2-D13C-4E71-A2C0-2F64BDFCC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702" y="406989"/>
              <a:ext cx="7692478" cy="0"/>
            </a:xfrm>
            <a:prstGeom prst="line">
              <a:avLst/>
            </a:prstGeom>
            <a:noFill/>
            <a:ln w="12700">
              <a:solidFill>
                <a:srgbClr val="A7A7A7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14288" tIns="14288" rIns="14288" bIns="14288" anchor="ctr"/>
            <a:lstStyle/>
            <a:p>
              <a:pPr>
                <a:defRPr/>
              </a:pPr>
              <a:endParaRPr lang="zh-TW" altLang="en-US" sz="1687"/>
            </a:p>
          </p:txBody>
        </p:sp>
      </p:grpSp>
      <p:sp>
        <p:nvSpPr>
          <p:cNvPr id="3101" name="Lorem Ipsum is simply dummy  the ummy printing and an typesetting industry. Lorem Ipsum has been  industry's">
            <a:extLst>
              <a:ext uri="{FF2B5EF4-FFF2-40B4-BE49-F238E27FC236}">
                <a16:creationId xmlns:a16="http://schemas.microsoft.com/office/drawing/2014/main" xmlns="" id="{341568CA-D874-4E57-B6CB-E61220DAB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0" y="5880100"/>
            <a:ext cx="347821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19050" tIns="19050" rIns="19050" bIns="19050">
            <a:spAutoFit/>
          </a:bodyPr>
          <a:lstStyle>
            <a:lvl1pPr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1pPr>
            <a:lvl2pPr marL="742950" indent="-28575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2pPr>
            <a:lvl3pPr marL="11430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3pPr>
            <a:lvl4pPr marL="16002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4pPr>
            <a:lvl5pPr marL="2057400" indent="-228600"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5pPr>
            <a:lvl6pPr marL="25146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6pPr>
            <a:lvl7pPr marL="29718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7pPr>
            <a:lvl8pPr marL="34290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8pPr>
            <a:lvl9pPr marL="3886200" indent="-228600" defTabSz="58578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000000"/>
                </a:solidFill>
                <a:latin typeface="Helvetica Neue" pitchFamily="2" charset="0"/>
                <a:ea typeface="Helvetica Neue Medium" pitchFamily="2" charset="0"/>
                <a:cs typeface="Helvetica Neue Medium" pitchFamily="2" charset="0"/>
                <a:sym typeface="Helvetica Neue" pitchFamily="2" charset="0"/>
              </a:defRPr>
            </a:lvl9pPr>
          </a:lstStyle>
          <a:p>
            <a:pPr eaLnBrk="1">
              <a:defRPr/>
            </a:pPr>
            <a:r>
              <a:rPr lang="zh-TW" altLang="en-US" sz="1406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註：若當日病人未能報到，教師應與學員就病人病歷內容進行討論，並於</a:t>
            </a:r>
            <a:r>
              <a:rPr lang="en-US" altLang="zh-TW" sz="1406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1100/1600</a:t>
            </a:r>
            <a:r>
              <a:rPr lang="zh-TW" altLang="en-US" sz="1406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時方能結束課程</a:t>
            </a:r>
            <a:endParaRPr lang="en-US" altLang="zh-TW" sz="1406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09B9DC16-C8A2-424C-87A6-7E6BC920C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162" y="283306"/>
            <a:ext cx="10508843" cy="6291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40A64BF-5271-4969-84B1-7E083EE9E7EC}"/>
              </a:ext>
            </a:extLst>
          </p:cNvPr>
          <p:cNvSpPr/>
          <p:nvPr/>
        </p:nvSpPr>
        <p:spPr>
          <a:xfrm>
            <a:off x="3286100" y="2060848"/>
            <a:ext cx="6092825" cy="243143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第一部份</a:t>
            </a:r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endParaRPr lang="en-US" altLang="zh-TW" sz="2800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pPr lvl="1"/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訓練計劃重要課程暨教學活動</a:t>
            </a:r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pPr lvl="1"/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每日工作分配表</a:t>
            </a:r>
          </a:p>
          <a:p>
            <a:pPr lvl="1"/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每日工作行程、注意事項</a:t>
            </a:r>
          </a:p>
          <a:p>
            <a:pPr lvl="1"/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定期應繳交表單</a:t>
            </a:r>
            <a:r>
              <a:rPr lang="en-US" altLang="zh-TW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作業</a:t>
            </a:r>
            <a:r>
              <a:rPr lang="en-US" altLang="zh-TW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8308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標題 1">
            <a:extLst>
              <a:ext uri="{FF2B5EF4-FFF2-40B4-BE49-F238E27FC236}">
                <a16:creationId xmlns:a16="http://schemas.microsoft.com/office/drawing/2014/main" xmlns="" id="{1A505C31-15C8-4D55-8BE3-6C195A6BB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476672"/>
            <a:ext cx="2532658" cy="1008112"/>
          </a:xfrm>
        </p:spPr>
        <p:txBody>
          <a:bodyPr/>
          <a:lstStyle/>
          <a:p>
            <a:r>
              <a:rPr lang="zh-TW" altLang="en-US" b="1" dirty="0"/>
              <a:t>教學住診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09DBB7C2-5E93-47B7-AC63-E280F7514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7831" y="332656"/>
            <a:ext cx="8640961" cy="619268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TW" altLang="en-US" sz="1800" dirty="0"/>
              <a:t>本部</a:t>
            </a:r>
            <a:r>
              <a:rPr lang="en-US" altLang="zh-TW" sz="1800" dirty="0"/>
              <a:t>/</a:t>
            </a:r>
            <a:r>
              <a:rPr lang="zh-TW" altLang="en-US" sz="1800" dirty="0"/>
              <a:t>科教學住診師資</a:t>
            </a:r>
            <a:endParaRPr lang="en-US" altLang="zh-TW" sz="1800" dirty="0"/>
          </a:p>
          <a:p>
            <a:pPr>
              <a:defRPr/>
            </a:pPr>
            <a:endParaRPr lang="en-US" altLang="zh-TW" sz="1800" dirty="0"/>
          </a:p>
          <a:p>
            <a:pPr>
              <a:defRPr/>
            </a:pPr>
            <a:endParaRPr lang="en-US" altLang="zh-TW" sz="1800" dirty="0"/>
          </a:p>
          <a:p>
            <a:pPr marL="0" indent="0">
              <a:buNone/>
              <a:defRPr/>
            </a:pPr>
            <a:endParaRPr lang="en-US" altLang="zh-TW" sz="1800" dirty="0"/>
          </a:p>
          <a:p>
            <a:pPr marL="0" indent="0">
              <a:buNone/>
              <a:defRPr/>
            </a:pPr>
            <a:endParaRPr lang="en-US" altLang="zh-TW" sz="1800" dirty="0"/>
          </a:p>
          <a:p>
            <a:pPr>
              <a:defRPr/>
            </a:pPr>
            <a:r>
              <a:rPr lang="zh-TW" altLang="en-US" sz="1800" dirty="0"/>
              <a:t>依本部</a:t>
            </a:r>
            <a:r>
              <a:rPr lang="en-US" altLang="zh-TW" sz="1800" dirty="0"/>
              <a:t>/</a:t>
            </a:r>
            <a:r>
              <a:rPr lang="zh-TW" altLang="en-US" sz="1800" dirty="0"/>
              <a:t>科訓練計畫，</a:t>
            </a:r>
            <a:r>
              <a:rPr lang="zh-TW" altLang="en-US" sz="1800" b="1" dirty="0">
                <a:solidFill>
                  <a:srgbClr val="FFC000"/>
                </a:solidFill>
              </a:rPr>
              <a:t>學員應參加教學住診頻率：周</a:t>
            </a:r>
            <a:r>
              <a:rPr lang="en-US" altLang="zh-TW" sz="1800" b="1" dirty="0">
                <a:solidFill>
                  <a:srgbClr val="FFC000"/>
                </a:solidFill>
              </a:rPr>
              <a:t>/1</a:t>
            </a:r>
            <a:r>
              <a:rPr lang="zh-TW" altLang="en-US" sz="1800" b="1" dirty="0">
                <a:solidFill>
                  <a:srgbClr val="FFC000"/>
                </a:solidFill>
              </a:rPr>
              <a:t>次</a:t>
            </a:r>
            <a:endParaRPr lang="en-US" altLang="zh-TW" sz="1800" b="1" dirty="0">
              <a:solidFill>
                <a:srgbClr val="FFC000"/>
              </a:solidFill>
            </a:endParaRPr>
          </a:p>
          <a:p>
            <a:pPr>
              <a:defRPr/>
            </a:pPr>
            <a:r>
              <a:rPr lang="zh-TW" altLang="en-US" sz="1800" dirty="0"/>
              <a:t>同學於參加教學住診前應準備事項：</a:t>
            </a:r>
            <a:endParaRPr lang="en-US" altLang="zh-TW" sz="1800" dirty="0"/>
          </a:p>
          <a:p>
            <a:pPr lvl="1">
              <a:defRPr/>
            </a:pPr>
            <a:r>
              <a:rPr lang="zh-TW" altLang="en-US" sz="1800" b="1" dirty="0">
                <a:solidFill>
                  <a:srgbClr val="0070C0"/>
                </a:solidFill>
              </a:rPr>
              <a:t>至</a:t>
            </a:r>
            <a:r>
              <a:rPr lang="en-US" altLang="zh-TW" sz="1800" b="1" dirty="0">
                <a:solidFill>
                  <a:srgbClr val="0070C0"/>
                </a:solidFill>
              </a:rPr>
              <a:t>E-portfolio</a:t>
            </a:r>
            <a:r>
              <a:rPr lang="zh-TW" altLang="en-US" sz="1800" b="1" dirty="0">
                <a:solidFill>
                  <a:srgbClr val="0070C0"/>
                </a:solidFill>
              </a:rPr>
              <a:t>系統點選</a:t>
            </a:r>
            <a:r>
              <a:rPr lang="en-US" altLang="zh-TW" sz="1800" b="1" dirty="0">
                <a:solidFill>
                  <a:srgbClr val="0070C0"/>
                </a:solidFill>
              </a:rPr>
              <a:t>Mini-CEX</a:t>
            </a:r>
            <a:r>
              <a:rPr lang="zh-TW" altLang="en-US" sz="1800" b="1" dirty="0">
                <a:solidFill>
                  <a:srgbClr val="0070C0"/>
                </a:solidFill>
              </a:rPr>
              <a:t>表單給授課教師</a:t>
            </a:r>
            <a:endParaRPr lang="en-US" altLang="zh-TW" sz="1800" b="1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zh-TW" altLang="en-US" sz="1800" b="1" dirty="0">
                <a:solidFill>
                  <a:srgbClr val="0070C0"/>
                </a:solidFill>
              </a:rPr>
              <a:t>瞭解教學個案相關資料</a:t>
            </a:r>
            <a:endParaRPr lang="en-US" altLang="zh-TW" sz="1800" dirty="0"/>
          </a:p>
          <a:p>
            <a:pPr>
              <a:defRPr/>
            </a:pPr>
            <a:r>
              <a:rPr lang="zh-TW" altLang="en-US" sz="1800" dirty="0"/>
              <a:t>學員於課後應完成事項：</a:t>
            </a:r>
            <a:endParaRPr lang="en-US" altLang="zh-TW" sz="1800" dirty="0"/>
          </a:p>
          <a:p>
            <a:pPr lvl="1">
              <a:defRPr/>
            </a:pPr>
            <a:r>
              <a:rPr lang="zh-TW" altLang="en-US" sz="1800" b="1" dirty="0">
                <a:solidFill>
                  <a:srgbClr val="0070C0"/>
                </a:solidFill>
              </a:rPr>
              <a:t>於月底內完成「教學住診」紀錄</a:t>
            </a:r>
            <a:endParaRPr lang="en-US" altLang="zh-TW" sz="1800" b="1" dirty="0">
              <a:solidFill>
                <a:srgbClr val="0070C0"/>
              </a:solidFill>
            </a:endParaRPr>
          </a:p>
          <a:p>
            <a:pPr>
              <a:defRPr/>
            </a:pPr>
            <a:endParaRPr lang="en-US" altLang="zh-TW" sz="1800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en-US" altLang="zh-TW" sz="2215" dirty="0"/>
          </a:p>
          <a:p>
            <a:pPr>
              <a:defRPr/>
            </a:pPr>
            <a:endParaRPr lang="zh-TW" altLang="en-US" sz="2215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E888AD8A-5A5B-481F-B5CE-50BF6982C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78128"/>
              </p:ext>
            </p:extLst>
          </p:nvPr>
        </p:nvGraphicFramePr>
        <p:xfrm>
          <a:off x="3358108" y="980728"/>
          <a:ext cx="5759450" cy="1419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9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9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012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/>
                        <a:t>姓名</a:t>
                      </a:r>
                    </a:p>
                  </a:txBody>
                  <a:tcPr marL="84387" marR="84387" marT="42209" marB="4220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700" dirty="0"/>
                        <a:t>教學住診時間</a:t>
                      </a:r>
                    </a:p>
                  </a:txBody>
                  <a:tcPr marL="84387" marR="84387" marT="42209" marB="42209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陳信傑 </a:t>
                      </a:r>
                      <a:r>
                        <a:rPr lang="zh-TW" altLang="zh-TW" sz="1800" b="1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主任</a:t>
                      </a:r>
                    </a:p>
                  </a:txBody>
                  <a:tcPr marL="84387" marR="84387" marT="42209" marB="42209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/>
                        <a:t>每週二 </a:t>
                      </a:r>
                      <a:r>
                        <a:rPr lang="en-US" altLang="zh-TW" sz="1700" b="1" dirty="0"/>
                        <a:t>1700-1800</a:t>
                      </a:r>
                      <a:endParaRPr lang="zh-TW" altLang="en-US" sz="1700" b="1" dirty="0"/>
                    </a:p>
                  </a:txBody>
                  <a:tcPr marL="84387" marR="84387" marT="42209" marB="42209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李日清 主任</a:t>
                      </a:r>
                      <a:endParaRPr lang="zh-TW" altLang="zh-TW" sz="1800" b="1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387" marR="84387" marT="42209" marB="422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/>
                        <a:t>每週四 </a:t>
                      </a:r>
                      <a:r>
                        <a:rPr lang="en-US" altLang="zh-TW" sz="1700" b="1" dirty="0"/>
                        <a:t>1600-1700</a:t>
                      </a:r>
                      <a:endParaRPr lang="zh-TW" altLang="en-US" sz="1700" b="1" dirty="0"/>
                    </a:p>
                  </a:txBody>
                  <a:tcPr marL="84387" marR="84387" marT="42209" marB="42209" anchor="ctr"/>
                </a:tc>
                <a:extLst>
                  <a:ext uri="{0D108BD9-81ED-4DB2-BD59-A6C34878D82A}">
                    <a16:rowId xmlns:a16="http://schemas.microsoft.com/office/drawing/2014/main" xmlns="" val="2438423273"/>
                  </a:ext>
                </a:extLst>
              </a:tr>
              <a:tr h="3552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朱永祥 主任</a:t>
                      </a:r>
                      <a:endParaRPr lang="zh-TW" altLang="zh-TW" sz="1800" b="1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387" marR="84387" marT="42209" marB="42209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b="1" dirty="0"/>
                        <a:t>每週五 </a:t>
                      </a:r>
                      <a:r>
                        <a:rPr lang="en-US" altLang="zh-TW" sz="1700" b="1" dirty="0"/>
                        <a:t>0800-0900</a:t>
                      </a:r>
                      <a:endParaRPr lang="zh-TW" altLang="en-US" sz="1700" b="1" dirty="0"/>
                    </a:p>
                  </a:txBody>
                  <a:tcPr marL="84387" marR="84387" marT="42209" marB="42209" anchor="ctr"/>
                </a:tc>
                <a:extLst>
                  <a:ext uri="{0D108BD9-81ED-4DB2-BD59-A6C34878D82A}">
                    <a16:rowId xmlns:a16="http://schemas.microsoft.com/office/drawing/2014/main" xmlns="" val="3382351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6164F8-35E7-48BC-8253-949CCA0D4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A430A5BC-0FF4-41EF-B0CB-BD0C2237E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58" y="243786"/>
            <a:ext cx="11305256" cy="651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1">
            <a:extLst>
              <a:ext uri="{FF2B5EF4-FFF2-40B4-BE49-F238E27FC236}">
                <a16:creationId xmlns:a16="http://schemas.microsoft.com/office/drawing/2014/main" xmlns="" id="{6C58CA9A-D83E-4018-A0D0-18AB54A81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4012" y="0"/>
            <a:ext cx="6661621" cy="1080293"/>
          </a:xfrm>
        </p:spPr>
        <p:txBody>
          <a:bodyPr>
            <a:normAutofit/>
          </a:bodyPr>
          <a:lstStyle/>
          <a:p>
            <a:r>
              <a:rPr lang="zh-TW" altLang="en-US" b="1" dirty="0"/>
              <a:t>耳鼻喉科實習應具備知識</a:t>
            </a:r>
          </a:p>
        </p:txBody>
      </p:sp>
      <p:sp>
        <p:nvSpPr>
          <p:cNvPr id="69635" name="內容版面配置區 2">
            <a:extLst>
              <a:ext uri="{FF2B5EF4-FFF2-40B4-BE49-F238E27FC236}">
                <a16:creationId xmlns:a16="http://schemas.microsoft.com/office/drawing/2014/main" xmlns="" id="{C8655FC2-9E83-4B91-A595-48B4CD5D9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892" y="1412776"/>
            <a:ext cx="9361040" cy="5184576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2300" dirty="0"/>
              <a:t>(1)</a:t>
            </a:r>
            <a:r>
              <a:rPr lang="zh-TW" altLang="en-US" sz="2300" dirty="0"/>
              <a:t>使醫學生具備基本臨床能力。包含常見疾病的診斷、治療和追蹤的知識。</a:t>
            </a:r>
          </a:p>
          <a:p>
            <a:r>
              <a:rPr lang="en-US" altLang="zh-TW" sz="2300" dirty="0"/>
              <a:t>(2)</a:t>
            </a:r>
            <a:r>
              <a:rPr lang="zh-TW" altLang="en-US" sz="2300" dirty="0"/>
              <a:t>學習耳鼻喉科常用臨床技能。認識耳鼻喉科常用內視鏡檢查與結果判讀。</a:t>
            </a:r>
          </a:p>
          <a:p>
            <a:r>
              <a:rPr lang="en-US" altLang="zh-TW" sz="2300" dirty="0"/>
              <a:t>(3)</a:t>
            </a:r>
            <a:r>
              <a:rPr lang="zh-TW" altLang="en-US" sz="2300" dirty="0"/>
              <a:t>學習耳鼻喉科患者之臨床照護。</a:t>
            </a:r>
          </a:p>
          <a:p>
            <a:r>
              <a:rPr lang="en-US" altLang="zh-TW" sz="2300" dirty="0"/>
              <a:t>(4)</a:t>
            </a:r>
            <a:r>
              <a:rPr lang="zh-TW" altLang="en-US" sz="2300" dirty="0"/>
              <a:t>學習臨床醫病溝通技巧，包含耳鼻喉科常用衛教及病情告知或解釋等。</a:t>
            </a:r>
          </a:p>
          <a:p>
            <a:r>
              <a:rPr lang="en-US" altLang="zh-TW" sz="2300" dirty="0"/>
              <a:t>(5)</a:t>
            </a:r>
            <a:r>
              <a:rPr lang="zh-TW" altLang="en-US" sz="2300" dirty="0"/>
              <a:t>學習與醫療團隊其他成員合作。</a:t>
            </a:r>
          </a:p>
          <a:p>
            <a:r>
              <a:rPr lang="en-US" altLang="zh-TW" sz="2300" dirty="0"/>
              <a:t>(6)</a:t>
            </a:r>
            <a:r>
              <a:rPr lang="zh-TW" altLang="en-US" sz="2300" dirty="0"/>
              <a:t>認識聽力、平衡功能檢查及音聲評估檢查等基本概念。</a:t>
            </a:r>
          </a:p>
          <a:p>
            <a:r>
              <a:rPr lang="en-US" altLang="zh-TW" sz="2300" dirty="0"/>
              <a:t>(7)</a:t>
            </a:r>
            <a:r>
              <a:rPr lang="zh-TW" altLang="en-US" sz="2300" dirty="0"/>
              <a:t>認識以病人為中心之全人醫療理念。</a:t>
            </a:r>
          </a:p>
          <a:p>
            <a:r>
              <a:rPr lang="en-US" altLang="zh-TW" sz="2300" dirty="0"/>
              <a:t>(8)</a:t>
            </a:r>
            <a:r>
              <a:rPr lang="zh-TW" altLang="en-US" sz="2300" dirty="0"/>
              <a:t>培養實證醫學</a:t>
            </a:r>
            <a:r>
              <a:rPr lang="en-US" altLang="zh-TW" sz="2300" dirty="0"/>
              <a:t>EBM</a:t>
            </a:r>
            <a:r>
              <a:rPr lang="zh-TW" altLang="en-US" sz="2300" dirty="0"/>
              <a:t>之能力。</a:t>
            </a:r>
          </a:p>
          <a:p>
            <a:r>
              <a:rPr lang="en-US" altLang="zh-TW" sz="2300" dirty="0"/>
              <a:t>(9)</a:t>
            </a:r>
            <a:r>
              <a:rPr lang="zh-TW" altLang="en-US" sz="2300" dirty="0"/>
              <a:t>熟悉院內各項處置之安全防護措施。</a:t>
            </a:r>
          </a:p>
          <a:p>
            <a:r>
              <a:rPr lang="en-US" altLang="zh-TW" sz="2300" dirty="0"/>
              <a:t>(10)</a:t>
            </a:r>
            <a:r>
              <a:rPr lang="zh-TW" altLang="en-US" sz="2300" dirty="0"/>
              <a:t>增進病歷寫作能力，加強病程紀錄符合</a:t>
            </a:r>
            <a:r>
              <a:rPr lang="en-US" altLang="zh-TW" sz="2300" dirty="0"/>
              <a:t>POMR</a:t>
            </a:r>
            <a:r>
              <a:rPr lang="zh-TW" altLang="en-US" sz="2300" dirty="0"/>
              <a:t>或</a:t>
            </a:r>
            <a:r>
              <a:rPr lang="en-US" altLang="zh-TW" sz="2300" dirty="0"/>
              <a:t>SOAP</a:t>
            </a:r>
            <a:r>
              <a:rPr lang="zh-TW" altLang="en-US" sz="2300" dirty="0"/>
              <a:t>之精神。</a:t>
            </a:r>
          </a:p>
          <a:p>
            <a:r>
              <a:rPr lang="en-US" altLang="zh-TW" sz="2300" dirty="0"/>
              <a:t>(11)</a:t>
            </a:r>
            <a:r>
              <a:rPr lang="zh-TW" altLang="en-US" sz="2300" dirty="0"/>
              <a:t>熟悉臨床工作上注重病人安全、病人權利與義務、醫療品質、醫病溝通、醫學倫理、醫事法規、感染管制等相關事項。</a:t>
            </a:r>
          </a:p>
          <a:p>
            <a:endParaRPr lang="zh-TW" altLang="zh-TW" sz="2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標題 1">
            <a:extLst>
              <a:ext uri="{FF2B5EF4-FFF2-40B4-BE49-F238E27FC236}">
                <a16:creationId xmlns:a16="http://schemas.microsoft.com/office/drawing/2014/main" xmlns="" id="{44125EED-D2B2-421E-927B-27213C76F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9756" y="269776"/>
            <a:ext cx="6849311" cy="1120552"/>
          </a:xfrm>
        </p:spPr>
        <p:txBody>
          <a:bodyPr/>
          <a:lstStyle/>
          <a:p>
            <a:r>
              <a:rPr lang="zh-TW" altLang="en-US" b="1" dirty="0"/>
              <a:t>耳鼻喉科實習應具備技能</a:t>
            </a:r>
          </a:p>
        </p:txBody>
      </p:sp>
      <p:sp>
        <p:nvSpPr>
          <p:cNvPr id="71683" name="內容版面配置區 2">
            <a:extLst>
              <a:ext uri="{FF2B5EF4-FFF2-40B4-BE49-F238E27FC236}">
                <a16:creationId xmlns:a16="http://schemas.microsoft.com/office/drawing/2014/main" xmlns="" id="{E56FDC89-ED8A-4EB6-A9A6-21AD02F07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932" y="2117824"/>
            <a:ext cx="8865535" cy="4470400"/>
          </a:xfrm>
        </p:spPr>
        <p:txBody>
          <a:bodyPr/>
          <a:lstStyle/>
          <a:p>
            <a:pPr eaLnBrk="1" hangingPunct="1"/>
            <a:r>
              <a:rPr lang="zh-TW" altLang="en-US" dirty="0"/>
              <a:t>病史詢問</a:t>
            </a:r>
          </a:p>
          <a:p>
            <a:pPr eaLnBrk="1" hangingPunct="1"/>
            <a:r>
              <a:rPr lang="zh-TW" altLang="en-US" dirty="0"/>
              <a:t>溝通技巧</a:t>
            </a:r>
          </a:p>
          <a:p>
            <a:r>
              <a:rPr lang="zh-TW" altLang="zh-TW" dirty="0"/>
              <a:t>熟悉基礎臨床技能，如耳朵的檢查、頸部及甲狀腺的檢查、咽喉的檢查和喉拭樣的操作</a:t>
            </a:r>
            <a:endParaRPr lang="en-US" altLang="zh-TW" dirty="0"/>
          </a:p>
          <a:p>
            <a:r>
              <a:rPr lang="zh-TW" altLang="en-US" dirty="0"/>
              <a:t>基本外科技巧</a:t>
            </a:r>
          </a:p>
          <a:p>
            <a:pPr eaLnBrk="1" hangingPunct="1"/>
            <a:r>
              <a:rPr lang="zh-TW" altLang="en-US" dirty="0"/>
              <a:t>病歷寫作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26">
            <a:extLst>
              <a:ext uri="{FF2B5EF4-FFF2-40B4-BE49-F238E27FC236}">
                <a16:creationId xmlns:a16="http://schemas.microsoft.com/office/drawing/2014/main" xmlns="" id="{A50940D1-F273-4DE8-8FBD-1AF866813D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963" y="224756"/>
            <a:ext cx="3384376" cy="908720"/>
          </a:xfrm>
        </p:spPr>
        <p:txBody>
          <a:bodyPr anchor="ctr"/>
          <a:lstStyle/>
          <a:p>
            <a:pPr eaLnBrk="1" hangingPunct="1">
              <a:defRPr/>
            </a:pPr>
            <a:r>
              <a:rPr lang="zh-TW" altLang="en-US" b="1" dirty="0">
                <a:latin typeface="+mj-ea"/>
              </a:rPr>
              <a:t>工作分配表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FF946A5F-F428-4E31-8E23-4BB701DB6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743" y="1340768"/>
            <a:ext cx="7961587" cy="503182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F34BA758-B5FA-4445-B74E-71C2559D3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749" y="2996952"/>
            <a:ext cx="2448272" cy="2620907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ontent Placeholder 2">
            <a:extLst>
              <a:ext uri="{FF2B5EF4-FFF2-40B4-BE49-F238E27FC236}">
                <a16:creationId xmlns:a16="http://schemas.microsoft.com/office/drawing/2014/main" xmlns="" id="{B45BBF1D-62B7-4225-B292-4C451C3BB5A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73238" y="1752600"/>
            <a:ext cx="8893175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晨會，教學住診及部務會議時間參照部務工作分配表 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教學門診每位實習醫學生每月至少一次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週三、四 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07:30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晨報會教學時間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部務會議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1700 (202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會議室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主治醫師教學時間依照班表上課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每月最後一週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1630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病理討論會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(404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會議室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eaLnBrk="1" hangingPunct="1"/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學習保護時間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未到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-10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E-learning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核心課程全員務必參加</a:t>
            </a:r>
          </a:p>
        </p:txBody>
      </p:sp>
      <p:sp>
        <p:nvSpPr>
          <p:cNvPr id="6147" name="Rectangle 5">
            <a:extLst>
              <a:ext uri="{FF2B5EF4-FFF2-40B4-BE49-F238E27FC236}">
                <a16:creationId xmlns:a16="http://schemas.microsoft.com/office/drawing/2014/main" xmlns="" id="{C504C98A-3AFC-41B6-9BAF-DCD937E35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852" y="284212"/>
            <a:ext cx="3853309" cy="11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zh-TW" altLang="en-US" sz="3800" b="1" dirty="0">
                <a:solidFill>
                  <a:schemeClr val="tx2"/>
                </a:solidFill>
                <a:latin typeface="+mj-ea"/>
                <a:ea typeface="+mj-ea"/>
              </a:rPr>
              <a:t>每日工</a:t>
            </a:r>
            <a:r>
              <a:rPr lang="zh-TW" altLang="en-US" sz="3800" b="1" dirty="0">
                <a:solidFill>
                  <a:schemeClr val="tx2"/>
                </a:solidFill>
                <a:latin typeface="+mj-ea"/>
                <a:ea typeface="+mj-ea"/>
              </a:rPr>
              <a:t>作行程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ontent Placeholder 2">
            <a:extLst>
              <a:ext uri="{FF2B5EF4-FFF2-40B4-BE49-F238E27FC236}">
                <a16:creationId xmlns:a16="http://schemas.microsoft.com/office/drawing/2014/main" xmlns="" id="{4152A6A4-B3A2-4D0F-81F1-1088607A49B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20056" y="1916832"/>
            <a:ext cx="8748712" cy="4267200"/>
          </a:xfrm>
        </p:spPr>
        <p:txBody>
          <a:bodyPr>
            <a:normAutofit/>
          </a:bodyPr>
          <a:lstStyle/>
          <a:p>
            <a:pPr>
              <a:lnSpc>
                <a:spcPct val="105000"/>
              </a:lnSpc>
            </a:pP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週末六日休假，並完成臨床事物及交班。</a:t>
            </a:r>
          </a:p>
          <a:p>
            <a:pPr>
              <a:lnSpc>
                <a:spcPct val="105000"/>
              </a:lnSpc>
            </a:pP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主治醫師上課前一天和上課老師聯絡，確定時間及地點，並騰寫會議記錄。</a:t>
            </a:r>
          </a:p>
          <a:p>
            <a:pPr>
              <a:lnSpc>
                <a:spcPct val="105000"/>
              </a:lnSpc>
            </a:pP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實習醫學生成果驗收於主治醫師教學門診由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Mini-CEX</a:t>
            </a:r>
            <a:r>
              <a:rPr lang="zh-TW" altLang="en-US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方式測驗。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5000"/>
              </a:lnSpc>
            </a:pP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請實習醫學生分配好會議記錄人員，次月交班後一週內於</a:t>
            </a:r>
            <a:r>
              <a:rPr lang="en-US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E-portfolio</a:t>
            </a:r>
            <a:r>
              <a:rPr lang="zh-TW" altLang="zh-TW" dirty="0">
                <a:solidFill>
                  <a:schemeClr val="tx2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上完成，內容須有中文問答，勿偏離討論主題，不合格將退件。</a:t>
            </a:r>
            <a:endParaRPr lang="en-US" altLang="zh-TW" dirty="0">
              <a:solidFill>
                <a:schemeClr val="tx2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95" name="Rectangle 5">
            <a:extLst>
              <a:ext uri="{FF2B5EF4-FFF2-40B4-BE49-F238E27FC236}">
                <a16:creationId xmlns:a16="http://schemas.microsoft.com/office/drawing/2014/main" xmlns="" id="{A603EE1D-F3E1-4ECB-8159-A5F0A201D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7868" y="230187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zh-TW" altLang="en-US" sz="3800" b="1" dirty="0">
                <a:solidFill>
                  <a:schemeClr val="tx2"/>
                </a:solidFill>
                <a:latin typeface="+mj-ea"/>
                <a:ea typeface="+mj-ea"/>
              </a:rPr>
              <a:t>每日工</a:t>
            </a:r>
            <a:r>
              <a:rPr lang="zh-TW" altLang="en-US" sz="3800" b="1" dirty="0">
                <a:solidFill>
                  <a:schemeClr val="tx2"/>
                </a:solidFill>
                <a:latin typeface="+mj-ea"/>
                <a:ea typeface="+mj-ea"/>
              </a:rPr>
              <a:t>作行程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標題 1">
            <a:extLst>
              <a:ext uri="{FF2B5EF4-FFF2-40B4-BE49-F238E27FC236}">
                <a16:creationId xmlns:a16="http://schemas.microsoft.com/office/drawing/2014/main" xmlns="" id="{727CF4C5-6D85-47D6-A6F2-92A2CC05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Primary care </a:t>
            </a:r>
            <a:r>
              <a:rPr lang="zh-TW" altLang="en-US" b="1" dirty="0">
                <a:solidFill>
                  <a:schemeClr val="bg1">
                    <a:lumMod val="50000"/>
                  </a:schemeClr>
                </a:solidFill>
              </a:rPr>
              <a:t>安排與要求</a:t>
            </a:r>
          </a:p>
        </p:txBody>
      </p:sp>
      <p:sp>
        <p:nvSpPr>
          <p:cNvPr id="35843" name="內容版面配置區 2">
            <a:extLst>
              <a:ext uri="{FF2B5EF4-FFF2-40B4-BE49-F238E27FC236}">
                <a16:creationId xmlns:a16="http://schemas.microsoft.com/office/drawing/2014/main" xmlns="" id="{57A6CA9C-D929-45B8-9CD5-4AEE993C1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4998" y="1916832"/>
            <a:ext cx="8181975" cy="4267200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床數安排與指派方式</a:t>
            </a:r>
            <a:endParaRPr lang="en-US" altLang="zh-TW" dirty="0"/>
          </a:p>
          <a:p>
            <a:pPr lvl="1">
              <a:defRPr/>
            </a:pPr>
            <a:r>
              <a:rPr lang="en-US" altLang="zh-TW" sz="2800" dirty="0"/>
              <a:t>primary care</a:t>
            </a:r>
            <a:r>
              <a:rPr lang="zh-TW" altLang="zh-TW" sz="2800" dirty="0"/>
              <a:t>醫六年級</a:t>
            </a:r>
            <a:r>
              <a:rPr lang="en-US" altLang="zh-TW" sz="2800" dirty="0"/>
              <a:t>2</a:t>
            </a:r>
            <a:r>
              <a:rPr lang="zh-TW" altLang="zh-TW" sz="2800" dirty="0"/>
              <a:t>床、醫五年級</a:t>
            </a:r>
            <a:r>
              <a:rPr lang="en-US" altLang="zh-TW" sz="2800" dirty="0"/>
              <a:t>1</a:t>
            </a:r>
            <a:r>
              <a:rPr lang="zh-TW" altLang="zh-TW" sz="2800" dirty="0"/>
              <a:t>床。</a:t>
            </a:r>
            <a:endParaRPr lang="en-US" altLang="zh-TW" dirty="0"/>
          </a:p>
          <a:p>
            <a:pPr>
              <a:defRPr/>
            </a:pPr>
            <a:endParaRPr lang="en-US" altLang="zh-TW" dirty="0"/>
          </a:p>
          <a:p>
            <a:pPr>
              <a:defRPr/>
            </a:pPr>
            <a:r>
              <a:rPr lang="en-US" altLang="zh-TW" dirty="0"/>
              <a:t>Primary care</a:t>
            </a:r>
            <a:r>
              <a:rPr lang="zh-TW" altLang="en-US" dirty="0"/>
              <a:t>重點</a:t>
            </a:r>
            <a:endParaRPr lang="en-US" altLang="zh-TW" dirty="0"/>
          </a:p>
          <a:p>
            <a:pPr lvl="1">
              <a:defRPr/>
            </a:pPr>
            <a:r>
              <a:rPr lang="zh-TW" altLang="en-US" sz="2800" dirty="0"/>
              <a:t>按耳鼻喉部臨床教學訓練計畫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ontent Placeholder 2">
            <a:extLst>
              <a:ext uri="{FF2B5EF4-FFF2-40B4-BE49-F238E27FC236}">
                <a16:creationId xmlns:a16="http://schemas.microsoft.com/office/drawing/2014/main" xmlns="" id="{F3DA9268-3D2E-46F2-BFF5-496461D5261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5860" y="2204864"/>
            <a:ext cx="10157354" cy="4470400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交班後當日須完成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acceptance note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新病人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4hrs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內完成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progress note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，住院超過一週須完成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Weekly summary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/>
            <a:r>
              <a:rPr lang="zh-TW" altLang="en-US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實習醫師每天須有一篇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Progress note, </a:t>
            </a:r>
            <a:r>
              <a:rPr lang="zh-TW" altLang="en-US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住院醫師每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天須有一篇</a:t>
            </a:r>
            <a:r>
              <a:rPr lang="en-US" altLang="zh-TW" dirty="0">
                <a:solidFill>
                  <a:schemeClr val="hlin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progress note</a:t>
            </a:r>
          </a:p>
          <a:p>
            <a:pPr eaLnBrk="1" hangingPunct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每日巡房時協助換藥及傷口照護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6E698F28-9CCA-4182-8354-5B2CA2FEA0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087" y="304801"/>
            <a:ext cx="8001000" cy="121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kumimoji="0" lang="zh-TW" altLang="en-US" sz="3800" b="1" dirty="0">
                <a:solidFill>
                  <a:schemeClr val="tx2"/>
                </a:solidFill>
                <a:latin typeface="+mj-ea"/>
                <a:ea typeface="+mj-ea"/>
              </a:rPr>
              <a:t>病房事務</a:t>
            </a:r>
            <a:endParaRPr lang="zh-TW" altLang="en-US" sz="3800" b="1" dirty="0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4" name="六角星形 3">
            <a:extLst>
              <a:ext uri="{FF2B5EF4-FFF2-40B4-BE49-F238E27FC236}">
                <a16:creationId xmlns:a16="http://schemas.microsoft.com/office/drawing/2014/main" xmlns="" id="{FE28D018-BD5A-47C9-BB0F-16FEDD6E8CAC}"/>
              </a:ext>
            </a:extLst>
          </p:cNvPr>
          <p:cNvSpPr/>
          <p:nvPr/>
        </p:nvSpPr>
        <p:spPr>
          <a:xfrm>
            <a:off x="1485900" y="909739"/>
            <a:ext cx="432048" cy="611087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4D55B550-4FD8-47B4-BF14-F06F4A27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0" y="3429000"/>
            <a:ext cx="5760640" cy="1224136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定期應繳交表單</a:t>
            </a:r>
            <a:r>
              <a:rPr lang="en-US" altLang="zh-TW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(</a:t>
            </a:r>
            <a:r>
              <a:rPr lang="zh-TW" altLang="en-US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作業</a:t>
            </a:r>
            <a:r>
              <a:rPr lang="en-US" altLang="zh-TW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)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59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xmlns="" id="{4D55B550-4FD8-47B4-BF14-F06F4A27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3429000"/>
            <a:ext cx="7560840" cy="1224136"/>
          </a:xfrm>
        </p:spPr>
        <p:txBody>
          <a:bodyPr>
            <a:normAutofit fontScale="90000"/>
          </a:bodyPr>
          <a:lstStyle/>
          <a:p>
            <a:r>
              <a:rPr lang="zh-TW" altLang="en-US" sz="4900" dirty="0">
                <a:solidFill>
                  <a:schemeClr val="tx2">
                    <a:lumMod val="75000"/>
                    <a:lumOff val="25000"/>
                  </a:schemeClr>
                </a:solidFill>
                <a:latin typeface="+mj-ea"/>
                <a:ea typeface="+mj-ea"/>
              </a:rPr>
              <a:t>訓練計劃重要課程暨教學活動</a:t>
            </a:r>
            <a: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/>
            </a:r>
            <a:br>
              <a:rPr lang="en-US" altLang="zh-TW" sz="96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05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>
            <a:extLst>
              <a:ext uri="{FF2B5EF4-FFF2-40B4-BE49-F238E27FC236}">
                <a16:creationId xmlns:a16="http://schemas.microsoft.com/office/drawing/2014/main" xmlns="" id="{15332415-7875-48B5-8EDA-1A56C694E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9275" y="260351"/>
            <a:ext cx="10298113" cy="12160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zh-TW" b="1" dirty="0">
                <a:latin typeface="+mj-ea"/>
              </a:rPr>
              <a:t>e-Portfolio</a:t>
            </a:r>
            <a:r>
              <a:rPr lang="zh-TW" altLang="en-US" b="1" dirty="0">
                <a:latin typeface="+mj-ea"/>
              </a:rPr>
              <a:t>系統</a:t>
            </a:r>
            <a:r>
              <a:rPr lang="en-US" altLang="zh-TW" b="1" dirty="0">
                <a:latin typeface="+mj-ea"/>
              </a:rPr>
              <a:t>_</a:t>
            </a:r>
            <a:r>
              <a:rPr lang="zh-TW" altLang="en-US" b="1" dirty="0">
                <a:latin typeface="+mj-ea"/>
              </a:rPr>
              <a:t>定期應繳交表單</a:t>
            </a:r>
            <a:r>
              <a:rPr lang="en-US" altLang="zh-TW" b="1" dirty="0">
                <a:latin typeface="+mj-ea"/>
              </a:rPr>
              <a:t>(</a:t>
            </a:r>
            <a:r>
              <a:rPr lang="zh-TW" altLang="en-US" b="1" dirty="0">
                <a:latin typeface="+mj-ea"/>
              </a:rPr>
              <a:t>作業</a:t>
            </a:r>
            <a:r>
              <a:rPr lang="en-US" altLang="zh-TW" b="1" dirty="0">
                <a:latin typeface="+mj-ea"/>
              </a:rPr>
              <a:t>)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xmlns="" id="{CFC2C418-F107-491C-BF88-DFF16D27A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2" y="5589588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altLang="zh-TW" kern="0" dirty="0"/>
          </a:p>
          <a:p>
            <a:pPr marL="0" indent="0">
              <a:buNone/>
              <a:defRPr/>
            </a:pPr>
            <a:r>
              <a:rPr lang="zh-TW" altLang="en-US" sz="2000" kern="0" dirty="0"/>
              <a:t>均為電子表單無須紙本作業，相關內容詳如三總總綱、科部訓練計畫、</a:t>
            </a:r>
            <a:endParaRPr lang="en-US" altLang="zh-TW" sz="2000" kern="0" dirty="0"/>
          </a:p>
          <a:p>
            <a:pPr marL="0" indent="0">
              <a:buNone/>
              <a:defRPr/>
            </a:pPr>
            <a:r>
              <a:rPr lang="en-US" altLang="zh-TW" sz="2000" kern="0" dirty="0"/>
              <a:t>e-portfolio</a:t>
            </a:r>
            <a:r>
              <a:rPr lang="zh-TW" altLang="en-US" sz="2000" kern="0" dirty="0"/>
              <a:t>系統公告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AB8FB703-12BF-4749-B978-39DFC77F2259}"/>
              </a:ext>
            </a:extLst>
          </p:cNvPr>
          <p:cNvGraphicFramePr>
            <a:graphicFrameLocks noGrp="1"/>
          </p:cNvGraphicFramePr>
          <p:nvPr/>
        </p:nvGraphicFramePr>
        <p:xfrm>
          <a:off x="1522413" y="1508125"/>
          <a:ext cx="8893175" cy="4532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27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329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52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241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241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566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21078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spc="20" dirty="0">
                          <a:effectLst/>
                        </a:rPr>
                        <a:t>項</a:t>
                      </a:r>
                      <a:endParaRPr lang="en-US" altLang="zh-TW" sz="1400" kern="100" spc="20" dirty="0">
                        <a:effectLst/>
                      </a:endParaRPr>
                    </a:p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次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表單名稱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繳交頻率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醫五年級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醫六年級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繳交份數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0194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實習醫學生訓練考核表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194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CoreEPAs</a:t>
                      </a:r>
                      <a:r>
                        <a:rPr lang="zh-TW" sz="1400" kern="100" spc="20">
                          <a:effectLst/>
                        </a:rPr>
                        <a:t>評量表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630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UGY</a:t>
                      </a:r>
                      <a:r>
                        <a:rPr lang="zh-TW" altLang="en-US" sz="1400" kern="100" spc="20" dirty="0">
                          <a:effectLst/>
                        </a:rPr>
                        <a:t>核心課程及學習目標紀錄</a:t>
                      </a:r>
                      <a:r>
                        <a:rPr lang="zh-TW" sz="1400" kern="100" spc="20" dirty="0">
                          <a:effectLst/>
                        </a:rPr>
                        <a:t>表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919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UGY</a:t>
                      </a:r>
                      <a:r>
                        <a:rPr lang="zh-TW" sz="1400" kern="100" spc="20" dirty="0">
                          <a:effectLst/>
                        </a:rPr>
                        <a:t>臨床技能核心課程評量表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專科核心課程學習紀錄表（</a:t>
                      </a:r>
                      <a:r>
                        <a:rPr lang="en-US" sz="1400" kern="100" spc="20" dirty="0">
                          <a:effectLst/>
                        </a:rPr>
                        <a:t>Checklist</a:t>
                      </a:r>
                      <a:r>
                        <a:rPr lang="zh-TW" sz="1400" kern="100" spc="20" dirty="0">
                          <a:effectLst/>
                        </a:rPr>
                        <a:t>）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272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 err="1">
                          <a:effectLst/>
                        </a:rPr>
                        <a:t>PrimaryCare</a:t>
                      </a:r>
                      <a:r>
                        <a:rPr lang="zh-TW" sz="1400" kern="100" spc="20" dirty="0">
                          <a:effectLst/>
                        </a:rPr>
                        <a:t>照護床位紀錄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2954705370"/>
                  </a:ext>
                </a:extLst>
              </a:tr>
              <a:tr h="311902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夜間學習紀錄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02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mini-CEX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 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107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DOPS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每月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 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外科系至少</a:t>
                      </a: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0231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教學門診紀錄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 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至少</a:t>
                      </a: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941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altLang="zh-TW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zh-TW" altLang="en-US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教學住診紀錄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 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每週至少</a:t>
                      </a: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標題 1">
            <a:extLst>
              <a:ext uri="{FF2B5EF4-FFF2-40B4-BE49-F238E27FC236}">
                <a16:creationId xmlns:a16="http://schemas.microsoft.com/office/drawing/2014/main" xmlns="" id="{75330FAC-FBC6-411D-9062-9C9BDF8ED469}"/>
              </a:ext>
            </a:extLst>
          </p:cNvPr>
          <p:cNvSpPr txBox="1">
            <a:spLocks/>
          </p:cNvSpPr>
          <p:nvPr/>
        </p:nvSpPr>
        <p:spPr bwMode="auto">
          <a:xfrm>
            <a:off x="6735763" y="-92075"/>
            <a:ext cx="411162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u="sng" kern="0" dirty="0"/>
              <a:t>M115</a:t>
            </a:r>
            <a:r>
              <a:rPr lang="zh-TW" altLang="en-US" u="sng" kern="0" dirty="0"/>
              <a:t>起學員適用</a:t>
            </a:r>
            <a:endParaRPr lang="zh-TW" altLang="en-US" sz="3600" u="sng" kern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4">
            <a:extLst>
              <a:ext uri="{FF2B5EF4-FFF2-40B4-BE49-F238E27FC236}">
                <a16:creationId xmlns:a16="http://schemas.microsoft.com/office/drawing/2014/main" xmlns="" id="{75ACDB29-F43D-42EE-A497-7FD4C0961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20812" y="193676"/>
            <a:ext cx="8001000" cy="1216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zh-TW" b="1" dirty="0">
                <a:latin typeface="+mj-ea"/>
              </a:rPr>
              <a:t>CTMS</a:t>
            </a:r>
            <a:r>
              <a:rPr lang="zh-TW" altLang="en-US" b="1" dirty="0">
                <a:latin typeface="+mj-ea"/>
              </a:rPr>
              <a:t>系統</a:t>
            </a:r>
            <a:r>
              <a:rPr lang="en-US" altLang="zh-TW" b="1" dirty="0">
                <a:latin typeface="+mj-ea"/>
              </a:rPr>
              <a:t>_</a:t>
            </a:r>
            <a:r>
              <a:rPr lang="zh-TW" altLang="en-US" b="1" dirty="0">
                <a:latin typeface="+mj-ea"/>
              </a:rPr>
              <a:t>定期應繳交表單</a:t>
            </a:r>
            <a:r>
              <a:rPr lang="en-US" altLang="zh-TW" b="1" dirty="0">
                <a:latin typeface="+mj-ea"/>
              </a:rPr>
              <a:t>(</a:t>
            </a:r>
            <a:r>
              <a:rPr lang="zh-TW" altLang="en-US" b="1" dirty="0">
                <a:latin typeface="+mj-ea"/>
              </a:rPr>
              <a:t>作業</a:t>
            </a:r>
            <a:r>
              <a:rPr lang="en-US" altLang="zh-TW" b="1" dirty="0">
                <a:latin typeface="+mj-ea"/>
              </a:rPr>
              <a:t>)</a:t>
            </a:r>
          </a:p>
        </p:txBody>
      </p:sp>
      <p:sp>
        <p:nvSpPr>
          <p:cNvPr id="11" name="Rectangle 36">
            <a:extLst>
              <a:ext uri="{FF2B5EF4-FFF2-40B4-BE49-F238E27FC236}">
                <a16:creationId xmlns:a16="http://schemas.microsoft.com/office/drawing/2014/main" xmlns="" id="{C6ECD56F-3A64-4A7E-B564-559B67537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2" y="5668963"/>
            <a:ext cx="84582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altLang="zh-TW" kern="0" dirty="0"/>
          </a:p>
          <a:p>
            <a:pPr marL="0" indent="0">
              <a:buNone/>
              <a:defRPr/>
            </a:pPr>
            <a:r>
              <a:rPr lang="zh-TW" altLang="en-US" sz="2000" kern="0" dirty="0"/>
              <a:t>相關內容詳如</a:t>
            </a:r>
            <a:r>
              <a:rPr lang="en-US" altLang="zh-TW" sz="2000" kern="0" dirty="0"/>
              <a:t>CTMS</a:t>
            </a:r>
            <a:r>
              <a:rPr lang="zh-TW" altLang="en-US" sz="2000" kern="0" dirty="0"/>
              <a:t>系統公告、各科部訓練計畫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xmlns="" id="{211E5A91-2731-459C-8BAA-52AE14736E20}"/>
              </a:ext>
            </a:extLst>
          </p:cNvPr>
          <p:cNvGraphicFramePr>
            <a:graphicFrameLocks noGrp="1"/>
          </p:cNvGraphicFramePr>
          <p:nvPr/>
        </p:nvGraphicFramePr>
        <p:xfrm>
          <a:off x="1990726" y="1863725"/>
          <a:ext cx="8207375" cy="41100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18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893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840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607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7127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775338">
                <a:tc>
                  <a:txBody>
                    <a:bodyPr/>
                    <a:lstStyle/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00" spc="20" dirty="0">
                          <a:effectLst/>
                        </a:rPr>
                        <a:t>項</a:t>
                      </a:r>
                      <a:endParaRPr lang="en-US" altLang="zh-TW" sz="1400" kern="100" spc="20" dirty="0">
                        <a:effectLst/>
                      </a:endParaRPr>
                    </a:p>
                    <a:p>
                      <a:pPr indent="26987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次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表單名稱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繳交頻率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醫六年級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繳交份數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1332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實習醫學生訓練考核表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1332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CoreEPAs</a:t>
                      </a:r>
                      <a:r>
                        <a:rPr lang="zh-TW" sz="1400" kern="100" spc="20">
                          <a:effectLst/>
                        </a:rPr>
                        <a:t>評量表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1817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UGY</a:t>
                      </a:r>
                      <a:r>
                        <a:rPr lang="zh-TW" sz="1400" kern="100" spc="20" dirty="0">
                          <a:effectLst/>
                        </a:rPr>
                        <a:t>臨床技能核心課程評量表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09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spc="20" dirty="0">
                          <a:effectLst/>
                        </a:rPr>
                        <a:t>專科核心課程學習紀錄表</a:t>
                      </a:r>
                      <a:r>
                        <a:rPr lang="zh-TW" sz="1600" b="1" u="sng" kern="100" spc="20" dirty="0">
                          <a:effectLst/>
                        </a:rPr>
                        <a:t>（</a:t>
                      </a:r>
                      <a:r>
                        <a:rPr lang="en-US" sz="1600" b="1" u="sng" kern="100" spc="20" dirty="0">
                          <a:effectLst/>
                        </a:rPr>
                        <a:t>Checklist</a:t>
                      </a:r>
                      <a:r>
                        <a:rPr lang="zh-TW" sz="1600" b="1" u="sng" kern="100" spc="20" dirty="0">
                          <a:effectLst/>
                        </a:rPr>
                        <a:t>）</a:t>
                      </a:r>
                      <a:endParaRPr lang="zh-TW" sz="1600" b="1" u="sng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每科</a:t>
                      </a:r>
                      <a:r>
                        <a:rPr lang="zh-TW" altLang="en-US" sz="1400" kern="100" spc="20" dirty="0">
                          <a:effectLst/>
                        </a:rPr>
                        <a:t>，</a:t>
                      </a:r>
                      <a:r>
                        <a:rPr lang="zh-TW" altLang="en-US" sz="1600" b="1" u="sng" kern="100" spc="20" dirty="0">
                          <a:effectLst/>
                        </a:rPr>
                        <a:t>紙本完成後於科部留存</a:t>
                      </a:r>
                      <a:endParaRPr lang="zh-TW" sz="1600" b="1" u="sng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30578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mini-CEX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DOPS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每月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>
                          <a:effectLst/>
                        </a:rPr>
                        <a:t>V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外科系至少</a:t>
                      </a:r>
                      <a:r>
                        <a:rPr lang="en-US" sz="1400" kern="100" spc="20">
                          <a:effectLst/>
                        </a:rPr>
                        <a:t>1</a:t>
                      </a:r>
                      <a:r>
                        <a:rPr lang="zh-TW" sz="1400" kern="100" spc="20">
                          <a:effectLst/>
                        </a:rPr>
                        <a:t>份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2954705370"/>
                  </a:ext>
                </a:extLst>
              </a:tr>
              <a:tr h="337242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教學門診紀錄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至少</a:t>
                      </a: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795"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zh-TW" sz="1400" kern="100" spc="2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教學住診紀錄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>
                          <a:effectLst/>
                        </a:rPr>
                        <a:t>每科</a:t>
                      </a:r>
                      <a:endParaRPr lang="zh-TW" sz="14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spc="20" dirty="0">
                          <a:effectLst/>
                        </a:rPr>
                        <a:t>V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spc="20" dirty="0">
                          <a:effectLst/>
                        </a:rPr>
                        <a:t>每週至少</a:t>
                      </a:r>
                      <a:r>
                        <a:rPr lang="en-US" sz="1400" kern="100" spc="20" dirty="0">
                          <a:effectLst/>
                        </a:rPr>
                        <a:t>1</a:t>
                      </a:r>
                      <a:r>
                        <a:rPr lang="zh-TW" sz="1400" kern="100" spc="20" dirty="0">
                          <a:effectLst/>
                        </a:rPr>
                        <a:t>份</a:t>
                      </a:r>
                      <a:endParaRPr lang="zh-TW" sz="14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68567" marR="68567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標題 1">
            <a:extLst>
              <a:ext uri="{FF2B5EF4-FFF2-40B4-BE49-F238E27FC236}">
                <a16:creationId xmlns:a16="http://schemas.microsoft.com/office/drawing/2014/main" xmlns="" id="{B2BF88DE-D0E7-42C8-8EC2-7C5398649175}"/>
              </a:ext>
            </a:extLst>
          </p:cNvPr>
          <p:cNvSpPr txBox="1">
            <a:spLocks/>
          </p:cNvSpPr>
          <p:nvPr/>
        </p:nvSpPr>
        <p:spPr bwMode="auto">
          <a:xfrm>
            <a:off x="7173913" y="-173038"/>
            <a:ext cx="4545013" cy="7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>
              <a:defRPr/>
            </a:pPr>
            <a:r>
              <a:rPr lang="en-US" altLang="zh-TW" sz="3000" u="sng" kern="0" dirty="0"/>
              <a:t>M114</a:t>
            </a:r>
            <a:r>
              <a:rPr lang="zh-TW" altLang="en-US" sz="3000" u="sng" kern="0" dirty="0"/>
              <a:t>以前學員適用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>
            <a:extLst>
              <a:ext uri="{FF2B5EF4-FFF2-40B4-BE49-F238E27FC236}">
                <a16:creationId xmlns:a16="http://schemas.microsoft.com/office/drawing/2014/main" xmlns="" id="{83F0E754-0557-402C-BB09-5C8025278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+mj-ea"/>
              </a:rPr>
              <a:t>學習績效評估及會議記錄上傳</a:t>
            </a:r>
          </a:p>
        </p:txBody>
      </p:sp>
      <p:sp>
        <p:nvSpPr>
          <p:cNvPr id="89091" name="Content Placeholder 2">
            <a:extLst>
              <a:ext uri="{FF2B5EF4-FFF2-40B4-BE49-F238E27FC236}">
                <a16:creationId xmlns:a16="http://schemas.microsoft.com/office/drawing/2014/main" xmlns="" id="{0381939B-7B61-4CF0-946E-6E742E9650F0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zh-TW" dirty="0"/>
              <a:t> </a:t>
            </a:r>
            <a:r>
              <a:rPr lang="zh-TW" altLang="en-US" dirty="0"/>
              <a:t> </a:t>
            </a:r>
            <a:r>
              <a:rPr lang="en-US" altLang="zh-TW" dirty="0"/>
              <a:t>-</a:t>
            </a:r>
            <a:r>
              <a:rPr lang="zh-TW" altLang="zh-TW" dirty="0"/>
              <a:t>晨報會</a:t>
            </a:r>
            <a:r>
              <a:rPr lang="en-US" altLang="zh-TW" dirty="0"/>
              <a:t>: 2 </a:t>
            </a:r>
            <a:r>
              <a:rPr lang="zh-TW" altLang="zh-TW" dirty="0"/>
              <a:t>份</a:t>
            </a:r>
          </a:p>
          <a:p>
            <a:r>
              <a:rPr lang="en-US" altLang="zh-TW" dirty="0"/>
              <a:t>  -</a:t>
            </a:r>
            <a:r>
              <a:rPr lang="zh-TW" altLang="en-US" dirty="0"/>
              <a:t>影像</a:t>
            </a:r>
            <a:r>
              <a:rPr lang="zh-TW" altLang="zh-TW" dirty="0"/>
              <a:t>研討會</a:t>
            </a:r>
            <a:r>
              <a:rPr lang="en-US" altLang="zh-TW" dirty="0"/>
              <a:t> (</a:t>
            </a:r>
            <a:r>
              <a:rPr lang="zh-TW" altLang="en-US" dirty="0"/>
              <a:t>第一週</a:t>
            </a:r>
            <a:r>
              <a:rPr lang="en-US" altLang="zh-TW" dirty="0"/>
              <a:t>W3) 1</a:t>
            </a:r>
            <a:r>
              <a:rPr lang="zh-TW" altLang="zh-TW" dirty="0"/>
              <a:t>份</a:t>
            </a:r>
          </a:p>
          <a:p>
            <a:r>
              <a:rPr lang="en-US" altLang="zh-TW" dirty="0"/>
              <a:t>  -</a:t>
            </a:r>
            <a:r>
              <a:rPr lang="zh-TW" altLang="zh-TW" dirty="0"/>
              <a:t>臨床研討會</a:t>
            </a:r>
            <a:r>
              <a:rPr lang="en-US" altLang="zh-TW" dirty="0"/>
              <a:t> (W2) 2</a:t>
            </a:r>
            <a:r>
              <a:rPr lang="zh-TW" altLang="zh-TW" dirty="0"/>
              <a:t>份</a:t>
            </a:r>
          </a:p>
          <a:p>
            <a:r>
              <a:rPr lang="en-US" altLang="zh-TW" dirty="0"/>
              <a:t>  -</a:t>
            </a:r>
            <a:r>
              <a:rPr lang="zh-TW" altLang="zh-TW" dirty="0"/>
              <a:t>死亡討論會</a:t>
            </a:r>
            <a:r>
              <a:rPr lang="en-US" altLang="zh-TW" dirty="0"/>
              <a:t> (</a:t>
            </a:r>
            <a:r>
              <a:rPr lang="zh-TW" altLang="zh-TW" dirty="0"/>
              <a:t>第</a:t>
            </a:r>
            <a:r>
              <a:rPr lang="zh-TW" altLang="en-US" dirty="0"/>
              <a:t>三</a:t>
            </a:r>
            <a:r>
              <a:rPr lang="zh-TW" altLang="zh-TW" dirty="0"/>
              <a:t>週</a:t>
            </a:r>
            <a:r>
              <a:rPr lang="en-US" altLang="zh-TW" dirty="0"/>
              <a:t>W3) 1</a:t>
            </a:r>
            <a:r>
              <a:rPr lang="zh-TW" altLang="zh-TW" dirty="0"/>
              <a:t>份</a:t>
            </a:r>
          </a:p>
          <a:p>
            <a:r>
              <a:rPr lang="zh-TW" altLang="en-US" dirty="0"/>
              <a:t>  </a:t>
            </a:r>
            <a:r>
              <a:rPr lang="en-US" altLang="zh-TW" dirty="0"/>
              <a:t>-</a:t>
            </a:r>
            <a:r>
              <a:rPr lang="zh-TW" altLang="zh-TW" dirty="0"/>
              <a:t>實證醫學操作紀錄</a:t>
            </a:r>
            <a:r>
              <a:rPr lang="en-US" altLang="zh-TW" dirty="0"/>
              <a:t> (</a:t>
            </a:r>
            <a:r>
              <a:rPr lang="zh-TW" altLang="zh-TW" dirty="0"/>
              <a:t>第</a:t>
            </a:r>
            <a:r>
              <a:rPr lang="zh-TW" altLang="en-US" dirty="0"/>
              <a:t>四</a:t>
            </a:r>
            <a:r>
              <a:rPr lang="zh-TW" altLang="zh-TW" dirty="0"/>
              <a:t>週</a:t>
            </a:r>
            <a:r>
              <a:rPr lang="en-US" altLang="zh-TW" dirty="0"/>
              <a:t>W3) 1</a:t>
            </a:r>
            <a:r>
              <a:rPr lang="zh-TW" altLang="zh-TW" dirty="0"/>
              <a:t>份</a:t>
            </a:r>
            <a:endParaRPr lang="en-US" altLang="zh-TW" dirty="0"/>
          </a:p>
          <a:p>
            <a:r>
              <a:rPr lang="zh-TW" altLang="en-US" dirty="0"/>
              <a:t>  </a:t>
            </a:r>
            <a:r>
              <a:rPr lang="en-US" altLang="zh-TW" dirty="0"/>
              <a:t>-</a:t>
            </a:r>
            <a:r>
              <a:rPr lang="zh-TW" altLang="zh-TW" dirty="0"/>
              <a:t>教學研究服務成效檢討會議</a:t>
            </a:r>
            <a:r>
              <a:rPr lang="en-US" altLang="zh-TW" dirty="0"/>
              <a:t>(</a:t>
            </a:r>
            <a:r>
              <a:rPr lang="zh-TW" altLang="zh-TW" dirty="0"/>
              <a:t>第</a:t>
            </a:r>
            <a:r>
              <a:rPr lang="zh-TW" altLang="en-US" dirty="0"/>
              <a:t>一</a:t>
            </a:r>
            <a:r>
              <a:rPr lang="zh-TW" altLang="zh-TW" dirty="0"/>
              <a:t>週</a:t>
            </a:r>
            <a:r>
              <a:rPr lang="en-US" altLang="zh-TW" dirty="0"/>
              <a:t>W1) 1</a:t>
            </a:r>
            <a:r>
              <a:rPr lang="zh-TW" altLang="zh-TW" dirty="0"/>
              <a:t>份</a:t>
            </a:r>
          </a:p>
          <a:p>
            <a:r>
              <a:rPr lang="en-US" altLang="zh-TW" dirty="0"/>
              <a:t>  -</a:t>
            </a:r>
            <a:r>
              <a:rPr lang="zh-TW" altLang="en-US" dirty="0"/>
              <a:t>雜誌</a:t>
            </a:r>
            <a:r>
              <a:rPr lang="zh-TW" altLang="zh-TW" dirty="0"/>
              <a:t>討論會</a:t>
            </a:r>
            <a:r>
              <a:rPr lang="en-US" altLang="zh-TW" dirty="0"/>
              <a:t> (</a:t>
            </a:r>
            <a:r>
              <a:rPr lang="zh-TW" altLang="zh-TW" dirty="0"/>
              <a:t>第</a:t>
            </a:r>
            <a:r>
              <a:rPr lang="zh-TW" altLang="en-US" dirty="0"/>
              <a:t>三</a:t>
            </a:r>
            <a:r>
              <a:rPr lang="zh-TW" altLang="zh-TW" dirty="0"/>
              <a:t>週</a:t>
            </a:r>
            <a:r>
              <a:rPr lang="en-US" altLang="zh-TW" dirty="0"/>
              <a:t>W3) 1</a:t>
            </a:r>
            <a:r>
              <a:rPr lang="zh-TW" altLang="zh-TW" dirty="0"/>
              <a:t>份</a:t>
            </a:r>
          </a:p>
          <a:p>
            <a:endParaRPr lang="zh-TW" altLang="zh-TW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xmlns="" id="{874B6CA1-80EA-4635-9693-4130CF98E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5820" y="372244"/>
            <a:ext cx="10157354" cy="1397000"/>
          </a:xfrm>
        </p:spPr>
        <p:txBody>
          <a:bodyPr/>
          <a:lstStyle/>
          <a:p>
            <a:pPr eaLnBrk="1" hangingPunct="1"/>
            <a:r>
              <a:rPr lang="zh-TW" altLang="en-US" b="1" dirty="0">
                <a:solidFill>
                  <a:schemeClr val="accent6"/>
                </a:solidFill>
              </a:rPr>
              <a:t>會議紀錄填寫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xmlns="" id="{6326C737-5514-4C64-B693-E0FD9F631E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7868" y="2276872"/>
            <a:ext cx="10157354" cy="4470400"/>
          </a:xfrm>
        </p:spPr>
        <p:txBody>
          <a:bodyPr/>
          <a:lstStyle/>
          <a:p>
            <a:r>
              <a:rPr lang="zh-TW" altLang="zh-TW" dirty="0"/>
              <a:t>內容須有中文問答，詳實記載討論主題。</a:t>
            </a:r>
          </a:p>
          <a:p>
            <a:r>
              <a:rPr lang="zh-TW" altLang="zh-TW" dirty="0"/>
              <a:t>會議記錄須附</a:t>
            </a:r>
            <a:r>
              <a:rPr lang="en-US" altLang="zh-TW" dirty="0"/>
              <a:t>power point</a:t>
            </a:r>
            <a:r>
              <a:rPr lang="zh-TW" altLang="zh-TW" dirty="0"/>
              <a:t>檔案</a:t>
            </a:r>
            <a:r>
              <a:rPr lang="en-US" altLang="zh-TW" dirty="0"/>
              <a:t>(</a:t>
            </a:r>
            <a:r>
              <a:rPr lang="zh-TW" altLang="zh-TW" dirty="0"/>
              <a:t>晨報會可不用</a:t>
            </a:r>
            <a:r>
              <a:rPr lang="en-US" altLang="zh-TW" dirty="0"/>
              <a:t>)</a:t>
            </a:r>
            <a:r>
              <a:rPr lang="zh-TW" altLang="zh-TW" dirty="0"/>
              <a:t>。</a:t>
            </a:r>
          </a:p>
          <a:p>
            <a:r>
              <a:rPr lang="zh-TW" altLang="zh-TW" dirty="0"/>
              <a:t>交班後次月的第一週內上傳</a:t>
            </a:r>
            <a:r>
              <a:rPr lang="en-US" altLang="zh-TW" dirty="0"/>
              <a:t>e-portfolio</a:t>
            </a:r>
            <a:r>
              <a:rPr lang="zh-TW" altLang="en-US" dirty="0"/>
              <a:t>系統或</a:t>
            </a:r>
            <a:r>
              <a:rPr lang="en-US" altLang="zh-TW" dirty="0"/>
              <a:t>CTMS</a:t>
            </a:r>
            <a:r>
              <a:rPr lang="zh-TW" altLang="en-US" dirty="0"/>
              <a:t>系統 </a:t>
            </a:r>
            <a:r>
              <a:rPr lang="zh-TW" altLang="zh-TW" dirty="0"/>
              <a:t>，內容不符規定者將退件。</a:t>
            </a:r>
          </a:p>
          <a:p>
            <a:r>
              <a:rPr lang="zh-TW" altLang="zh-TW" dirty="0"/>
              <a:t>作業列為成績評估之一，作業整理詳實將於成績加分。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標題 1">
            <a:extLst>
              <a:ext uri="{FF2B5EF4-FFF2-40B4-BE49-F238E27FC236}">
                <a16:creationId xmlns:a16="http://schemas.microsoft.com/office/drawing/2014/main" xmlns="" id="{1E658FD2-5543-4621-AB7C-AB868D0C2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370" y="332656"/>
            <a:ext cx="10157354" cy="1397000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3"/>
                </a:solidFill>
              </a:rPr>
              <a:t>評分方式說明</a:t>
            </a:r>
          </a:p>
        </p:txBody>
      </p:sp>
      <p:sp>
        <p:nvSpPr>
          <p:cNvPr id="93187" name="內容版面配置區 2">
            <a:extLst>
              <a:ext uri="{FF2B5EF4-FFF2-40B4-BE49-F238E27FC236}">
                <a16:creationId xmlns:a16="http://schemas.microsoft.com/office/drawing/2014/main" xmlns="" id="{6A5BBBCE-4CD1-42B5-A5DB-9A9FC3ADA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673" y="2485740"/>
            <a:ext cx="9599091" cy="2376264"/>
          </a:xfrm>
        </p:spPr>
        <p:txBody>
          <a:bodyPr/>
          <a:lstStyle/>
          <a:p>
            <a:r>
              <a:rPr lang="zh-TW" altLang="zh-TW" dirty="0"/>
              <a:t>實習醫師每月成績由所屬住院醫師參考平時各項表現（病房工作、交班、會議參與</a:t>
            </a:r>
            <a:r>
              <a:rPr lang="zh-TW" altLang="zh-TW" dirty="0" smtClean="0"/>
              <a:t>情形</a:t>
            </a:r>
            <a:r>
              <a:rPr lang="zh-TW" altLang="en-US" dirty="0" smtClean="0"/>
              <a:t>、離站測驗</a:t>
            </a:r>
            <a:r>
              <a:rPr lang="zh-TW" altLang="zh-TW" dirty="0" smtClean="0"/>
              <a:t>等</a:t>
            </a:r>
            <a:r>
              <a:rPr lang="zh-TW" altLang="zh-TW" dirty="0"/>
              <a:t>）初評，經主治醫師於</a:t>
            </a:r>
            <a:r>
              <a:rPr lang="en-US" altLang="zh-TW" dirty="0"/>
              <a:t>CTMS</a:t>
            </a:r>
            <a:r>
              <a:rPr lang="zh-TW" altLang="zh-TW" dirty="0"/>
              <a:t>系統</a:t>
            </a:r>
            <a:r>
              <a:rPr lang="zh-TW" altLang="en-US" dirty="0"/>
              <a:t>或</a:t>
            </a:r>
            <a:r>
              <a:rPr lang="en-US" altLang="zh-TW" sz="2800" dirty="0"/>
              <a:t>e-portfolio</a:t>
            </a:r>
            <a:r>
              <a:rPr lang="zh-TW" altLang="en-US" sz="2800" dirty="0"/>
              <a:t>系統</a:t>
            </a:r>
            <a:r>
              <a:rPr lang="zh-TW" altLang="zh-TW" dirty="0"/>
              <a:t>簽核。</a:t>
            </a:r>
          </a:p>
          <a:p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5780" y="-315416"/>
            <a:ext cx="10157354" cy="1397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E6AB18"/>
                </a:solidFill>
              </a:rPr>
              <a:t>核心課程完成方式與時限</a:t>
            </a:r>
            <a:endParaRPr lang="zh-TW" altLang="en-US" b="1" dirty="0">
              <a:solidFill>
                <a:srgbClr val="E6AB18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7988" y="4930741"/>
            <a:ext cx="7857138" cy="171106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25860" y="1412776"/>
            <a:ext cx="9937104" cy="3608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</a:rPr>
              <a:t>見習期間有各主治醫師針對耳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</a:rPr>
              <a:t>、</a:t>
            </a:r>
            <a:r>
              <a:rPr lang="zh-TW" altLang="en-US" sz="2200" b="1" dirty="0" smtClean="0">
                <a:solidFill>
                  <a:schemeClr val="accent4">
                    <a:lumMod val="50000"/>
                  </a:schemeClr>
                </a:solidFill>
              </a:rPr>
              <a:t>鼻、喉科的教學課程，請於表定時間前聯絡該課程負責醫師，並依約定時間上課</a:t>
            </a:r>
            <a:endParaRPr lang="en-US" altLang="zh-TW" sz="22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en-US" altLang="zh-TW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b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altLang="zh-TW" b="1" dirty="0" smtClean="0">
                <a:solidFill>
                  <a:schemeClr val="accent4">
                    <a:lumMod val="50000"/>
                  </a:schemeClr>
                </a:solidFill>
              </a:rPr>
              <a:t>2.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altLang="zh-TW" sz="2200" b="1" dirty="0" smtClean="0">
                <a:solidFill>
                  <a:schemeClr val="accent4">
                    <a:lumMod val="50000"/>
                  </a:schemeClr>
                </a:solidFill>
              </a:rPr>
              <a:t>E-Portfolio</a:t>
            </a:r>
            <a:r>
              <a:rPr lang="zh-TW" altLang="en-US" sz="2200" b="1" dirty="0">
                <a:solidFill>
                  <a:schemeClr val="accent4">
                    <a:lumMod val="50000"/>
                  </a:schemeClr>
                </a:solidFill>
              </a:rPr>
              <a:t>系統應完成方式</a:t>
            </a:r>
            <a:r>
              <a:rPr lang="zh-TW" altLang="en-US" sz="2200" dirty="0" smtClean="0">
                <a:solidFill>
                  <a:schemeClr val="accent4">
                    <a:lumMod val="50000"/>
                  </a:schemeClr>
                </a:solidFill>
              </a:rPr>
              <a:t>：</a:t>
            </a:r>
            <a:endParaRPr lang="en-US" altLang="zh-TW" sz="22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sz="1050" dirty="0"/>
          </a:p>
          <a:p>
            <a:r>
              <a:rPr lang="zh-TW" alt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學員於見習第二週週五離站前，找班表上負責之主治醫師或住院醫師完成以下核心課程操作，並至</a:t>
            </a:r>
            <a:r>
              <a:rPr lang="en-US" altLang="zh-TW" sz="1800" b="1" u="sng" dirty="0">
                <a:solidFill>
                  <a:schemeClr val="accent4">
                    <a:lumMod val="75000"/>
                  </a:schemeClr>
                </a:solidFill>
              </a:rPr>
              <a:t>CEPO</a:t>
            </a:r>
            <a:r>
              <a:rPr lang="zh-TW" altLang="en-US" sz="1800" b="1" u="sng" dirty="0">
                <a:solidFill>
                  <a:schemeClr val="accent4">
                    <a:lumMod val="75000"/>
                  </a:schemeClr>
                </a:solidFill>
              </a:rPr>
              <a:t>系統完成自動表單一</a:t>
            </a:r>
            <a:r>
              <a:rPr lang="zh-TW" altLang="en-US" sz="1800" b="1" u="sng" dirty="0" smtClean="0">
                <a:solidFill>
                  <a:schemeClr val="accent4">
                    <a:lumMod val="75000"/>
                  </a:schemeClr>
                </a:solidFill>
              </a:rPr>
              <a:t>份，</a:t>
            </a:r>
            <a:r>
              <a:rPr lang="zh-TW" altLang="en-US" sz="1800" b="1" u="sng" dirty="0">
                <a:solidFill>
                  <a:schemeClr val="accent4">
                    <a:lumMod val="75000"/>
                  </a:schemeClr>
                </a:solidFill>
              </a:rPr>
              <a:t>至少填寫相關病人的病歷號</a:t>
            </a:r>
            <a:r>
              <a:rPr lang="en-US" altLang="zh-TW" sz="1800" b="1" u="sng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zh-TW" altLang="en-US" sz="1800" b="1" u="sng" dirty="0">
                <a:solidFill>
                  <a:schemeClr val="accent4">
                    <a:lumMod val="75000"/>
                  </a:schemeClr>
                </a:solidFill>
              </a:rPr>
              <a:t>日期，視學習狀況自行補充相關紀錄內容</a:t>
            </a:r>
            <a:endParaRPr lang="zh-TW" altLang="en-US" sz="1800" b="1" u="sng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68" y="2396459"/>
            <a:ext cx="6048672" cy="10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標題 1">
            <a:extLst>
              <a:ext uri="{FF2B5EF4-FFF2-40B4-BE49-F238E27FC236}">
                <a16:creationId xmlns:a16="http://schemas.microsoft.com/office/drawing/2014/main" xmlns="" id="{23EC15CC-A59C-4272-B31A-4C87F9E0F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2404" y="76200"/>
            <a:ext cx="4752528" cy="670986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836" y="76200"/>
            <a:ext cx="4774494" cy="673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標題 1">
            <a:extLst>
              <a:ext uri="{FF2B5EF4-FFF2-40B4-BE49-F238E27FC236}">
                <a16:creationId xmlns:a16="http://schemas.microsoft.com/office/drawing/2014/main" xmlns="" id="{9A8EEA18-01E9-4D99-85F8-B12A962C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6259" name="內容版面配置區 2">
            <a:extLst>
              <a:ext uri="{FF2B5EF4-FFF2-40B4-BE49-F238E27FC236}">
                <a16:creationId xmlns:a16="http://schemas.microsoft.com/office/drawing/2014/main" xmlns="" id="{0ACE625C-6D31-4FF4-8451-906CB8E8B5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6260" name="圖片 4">
            <a:extLst>
              <a:ext uri="{FF2B5EF4-FFF2-40B4-BE49-F238E27FC236}">
                <a16:creationId xmlns:a16="http://schemas.microsoft.com/office/drawing/2014/main" xmlns="" id="{5B1F3854-1EC1-4135-A6B3-9D104A0AF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-26988"/>
            <a:ext cx="4970462" cy="6934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標題 1">
            <a:extLst>
              <a:ext uri="{FF2B5EF4-FFF2-40B4-BE49-F238E27FC236}">
                <a16:creationId xmlns:a16="http://schemas.microsoft.com/office/drawing/2014/main" xmlns="" id="{8766CF57-A8FC-48CB-927C-4435D06E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734C615F-21E7-4A0A-B8E6-1A7499125A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65966"/>
              </p:ext>
            </p:extLst>
          </p:nvPr>
        </p:nvGraphicFramePr>
        <p:xfrm>
          <a:off x="3430588" y="-67863"/>
          <a:ext cx="5111751" cy="6953247"/>
        </p:xfrm>
        <a:graphic>
          <a:graphicData uri="http://schemas.openxmlformats.org/drawingml/2006/table">
            <a:tbl>
              <a:tblPr bandRow="1">
                <a:tableStyleId>{85BE263C-DBD7-4A20-BB59-AAB30ACAA65A}</a:tableStyleId>
              </a:tblPr>
              <a:tblGrid>
                <a:gridCol w="950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57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6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960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96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9603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010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 dirty="0">
                          <a:effectLst/>
                        </a:rPr>
                        <a:t>EPA1</a:t>
                      </a:r>
                      <a:endParaRPr lang="zh-TW" sz="10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蒐集病史並執行身體檢查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在診療後進行鑑別診斷的優先排序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建議常見的診斷與篩檢檢查並解讀結果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協助開立醫囑</a:t>
                      </a:r>
                      <a:r>
                        <a:rPr lang="en-US" sz="1000" kern="100" spc="20">
                          <a:effectLst/>
                        </a:rPr>
                        <a:t>/</a:t>
                      </a:r>
                      <a:r>
                        <a:rPr lang="zh-TW" sz="1000" kern="100" spc="20">
                          <a:effectLst/>
                        </a:rPr>
                        <a:t>處方並與病人討論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在病歷上書寫診療紀錄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EPA6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口頭報告診療結果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EPA7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形成臨床問題並尋找促進病患照顧的實證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EPA8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進行交接班來轉移照護責任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EPA9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在跨領域團隊中以成員的身分合作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EPA10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辨識出需要立即或緊急處置的病患，並且開始評估及處置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EPA11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獲取檢查或手術的告知後同意書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EPA12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執行醫師的一般處置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EPA13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gridSpan="6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指認系統失效的原因並致力於建立病人安全及改善品質的文化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28625"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>
                          <a:effectLst/>
                        </a:rPr>
                        <a:t>信賴程度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 1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□2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□3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□4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□5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spc="20">
                          <a:effectLst/>
                        </a:rPr>
                        <a:t>□</a:t>
                      </a:r>
                      <a:r>
                        <a:rPr lang="zh-TW" sz="1000" kern="100" spc="20">
                          <a:effectLst/>
                        </a:rPr>
                        <a:t>未評估</a:t>
                      </a:r>
                      <a:endParaRPr lang="zh-TW" sz="1000" kern="100" spc="2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506218">
                <a:tc gridSpan="7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 dirty="0">
                          <a:effectLst/>
                        </a:rPr>
                        <a:t>初評回饋：</a:t>
                      </a:r>
                      <a:r>
                        <a:rPr lang="en-US" sz="1000" kern="100" spc="20" dirty="0">
                          <a:effectLst/>
                        </a:rPr>
                        <a:t>□</a:t>
                      </a:r>
                      <a:r>
                        <a:rPr lang="zh-TW" sz="1000" kern="100" spc="20" dirty="0">
                          <a:effectLst/>
                        </a:rPr>
                        <a:t>無住院醫師</a:t>
                      </a:r>
                    </a:p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 dirty="0">
                          <a:effectLst/>
                        </a:rPr>
                        <a:t>初評教師（住院醫師）簽名：</a:t>
                      </a:r>
                      <a:r>
                        <a:rPr lang="en-US" sz="1000" kern="100" spc="20" dirty="0">
                          <a:effectLst/>
                        </a:rPr>
                        <a:t>              </a:t>
                      </a:r>
                      <a:endParaRPr lang="zh-TW" sz="10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502779">
                <a:tc gridSpan="7">
                  <a:txBody>
                    <a:bodyPr/>
                    <a:lstStyle/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 dirty="0">
                          <a:effectLst/>
                        </a:rPr>
                        <a:t>複評回饋：</a:t>
                      </a:r>
                      <a:r>
                        <a:rPr lang="en-US" sz="1000" kern="100" spc="20" dirty="0">
                          <a:effectLst/>
                        </a:rPr>
                        <a:t> </a:t>
                      </a:r>
                      <a:endParaRPr lang="zh-TW" sz="1000" kern="100" spc="20" dirty="0">
                        <a:effectLst/>
                      </a:endParaRPr>
                    </a:p>
                    <a:p>
                      <a:pPr indent="269875" algn="just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000" kern="100" spc="20" dirty="0">
                          <a:effectLst/>
                        </a:rPr>
                        <a:t>複評教師（主治醫師）簽名：</a:t>
                      </a:r>
                      <a:r>
                        <a:rPr lang="en-US" sz="1000" kern="100" spc="20" dirty="0">
                          <a:effectLst/>
                        </a:rPr>
                        <a:t>             </a:t>
                      </a:r>
                      <a:endParaRPr lang="zh-TW" sz="1000" kern="100" spc="20" dirty="0">
                        <a:effectLst/>
                        <a:latin typeface="Times New Roman"/>
                        <a:ea typeface="華康中明體"/>
                      </a:endParaRPr>
                    </a:p>
                  </a:txBody>
                  <a:tcPr marL="39999" marR="39999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40A64BF-5271-4969-84B1-7E083EE9E7EC}"/>
              </a:ext>
            </a:extLst>
          </p:cNvPr>
          <p:cNvSpPr/>
          <p:nvPr/>
        </p:nvSpPr>
        <p:spPr>
          <a:xfrm>
            <a:off x="3047999" y="2420888"/>
            <a:ext cx="6092825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第二部份</a:t>
            </a: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zh-TW" altLang="en-US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共通事項</a:t>
            </a:r>
            <a:r>
              <a:rPr lang="en-US" altLang="zh-TW" sz="2800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lvl="1">
              <a:buClr>
                <a:srgbClr val="CC0000"/>
              </a:buClr>
            </a:pPr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pPr lvl="1">
              <a:buClr>
                <a:srgbClr val="CC0000"/>
              </a:buClr>
            </a:pPr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緊急應變疏散基本原則、火災應變通報流程暨實施要領</a:t>
            </a:r>
            <a:r>
              <a:rPr lang="en-US" altLang="zh-TW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	</a:t>
            </a:r>
          </a:p>
          <a:p>
            <a:pPr lvl="1">
              <a:buClr>
                <a:srgbClr val="CC0000"/>
              </a:buClr>
            </a:pPr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員工感染性意外事故處理流程</a:t>
            </a:r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pPr lvl="1">
              <a:buClr>
                <a:srgbClr val="CC0000"/>
              </a:buClr>
            </a:pPr>
            <a:r>
              <a:rPr lang="zh-TW" altLang="en-US" dirty="0">
                <a:solidFill>
                  <a:schemeClr val="tx2">
                    <a:lumMod val="75000"/>
                    <a:lumOff val="25000"/>
                  </a:schemeClr>
                </a:solidFill>
                <a:latin typeface="+mn-ea"/>
              </a:rPr>
              <a:t>實習醫學生之輔導與補強措施</a:t>
            </a:r>
          </a:p>
          <a:p>
            <a:pPr lvl="1">
              <a:buClr>
                <a:srgbClr val="CC0000"/>
              </a:buClr>
            </a:pPr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  <a:p>
            <a:pPr lvl="1"/>
            <a:endParaRPr lang="en-US" altLang="zh-TW" dirty="0">
              <a:solidFill>
                <a:schemeClr val="tx2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222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F874471-280D-4595-886A-E5D36855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76200"/>
            <a:ext cx="10868883" cy="1397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重要課程</a:t>
            </a:r>
            <a:r>
              <a:rPr lang="en-US" altLang="zh-TW" sz="4000" b="1" dirty="0"/>
              <a:t>1-</a:t>
            </a:r>
            <a:r>
              <a:rPr lang="zh-TW" altLang="en-US" sz="4000" b="1" dirty="0"/>
              <a:t>畢業前一般醫學訓練（</a:t>
            </a:r>
            <a:r>
              <a:rPr lang="en-US" altLang="zh-TW" sz="4000" b="1" dirty="0"/>
              <a:t>UGY</a:t>
            </a:r>
            <a:r>
              <a:rPr lang="zh-TW" altLang="en-US" sz="4000" b="1" dirty="0"/>
              <a:t>）核心課程及學習目標</a:t>
            </a:r>
            <a:endParaRPr lang="zh-TW" altLang="en-US" sz="40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57AFDA6-4459-4088-97A9-0DAF7E2F0A9A}"/>
              </a:ext>
            </a:extLst>
          </p:cNvPr>
          <p:cNvSpPr txBox="1"/>
          <p:nvPr/>
        </p:nvSpPr>
        <p:spPr>
          <a:xfrm>
            <a:off x="927837" y="4448695"/>
            <a:ext cx="10333149" cy="1938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b="1" dirty="0"/>
              <a:t>完成方式</a:t>
            </a:r>
            <a:r>
              <a:rPr lang="zh-TW" altLang="en-US" dirty="0"/>
              <a:t>：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b="1" u="sng" dirty="0">
                <a:solidFill>
                  <a:srgbClr val="0070C0"/>
                </a:solidFill>
              </a:rPr>
              <a:t>學員至</a:t>
            </a:r>
            <a:r>
              <a:rPr lang="en-US" altLang="zh-TW" b="1" u="sng" dirty="0">
                <a:solidFill>
                  <a:srgbClr val="0070C0"/>
                </a:solidFill>
              </a:rPr>
              <a:t>CEPO</a:t>
            </a:r>
            <a:r>
              <a:rPr lang="zh-TW" altLang="en-US" b="1" u="sng" dirty="0">
                <a:solidFill>
                  <a:srgbClr val="0070C0"/>
                </a:solidFill>
              </a:rPr>
              <a:t>系統完成自動表單一份，至少填寫相關病人的病歷號</a:t>
            </a:r>
            <a:r>
              <a:rPr lang="en-US" altLang="zh-TW" b="1" u="sng" dirty="0">
                <a:solidFill>
                  <a:srgbClr val="0070C0"/>
                </a:solidFill>
              </a:rPr>
              <a:t>/</a:t>
            </a:r>
            <a:r>
              <a:rPr lang="zh-TW" altLang="en-US" b="1" u="sng" dirty="0">
                <a:solidFill>
                  <a:srgbClr val="0070C0"/>
                </a:solidFill>
              </a:rPr>
              <a:t>日期，視學習狀況自行補充相關紀錄內容</a:t>
            </a:r>
          </a:p>
          <a:p>
            <a:endParaRPr lang="zh-TW" altLang="en-US" dirty="0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xmlns="" id="{3F603B8E-9281-4E6F-91A2-FF227B7AE3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253306"/>
              </p:ext>
            </p:extLst>
          </p:nvPr>
        </p:nvGraphicFramePr>
        <p:xfrm>
          <a:off x="990844" y="1627803"/>
          <a:ext cx="10207134" cy="2656546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317020">
                  <a:extLst>
                    <a:ext uri="{9D8B030D-6E8A-4147-A177-3AD203B41FA5}">
                      <a16:colId xmlns:a16="http://schemas.microsoft.com/office/drawing/2014/main" xmlns="" val="692348527"/>
                    </a:ext>
                  </a:extLst>
                </a:gridCol>
                <a:gridCol w="7890114">
                  <a:extLst>
                    <a:ext uri="{9D8B030D-6E8A-4147-A177-3AD203B41FA5}">
                      <a16:colId xmlns:a16="http://schemas.microsoft.com/office/drawing/2014/main" xmlns="" val="1193085971"/>
                    </a:ext>
                  </a:extLst>
                </a:gridCol>
              </a:tblGrid>
              <a:tr h="413794">
                <a:tc>
                  <a:txBody>
                    <a:bodyPr/>
                    <a:lstStyle/>
                    <a:p>
                      <a:pPr indent="26987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0" dirty="0">
                          <a:effectLst/>
                        </a:rPr>
                        <a:t>課程名稱</a:t>
                      </a:r>
                      <a:r>
                        <a:rPr lang="en-US" sz="1600" kern="0" spc="20" dirty="0">
                          <a:effectLst/>
                        </a:rPr>
                        <a:t>(</a:t>
                      </a:r>
                      <a:r>
                        <a:rPr lang="zh-TW" sz="1600" kern="0" spc="20" dirty="0">
                          <a:effectLst/>
                        </a:rPr>
                        <a:t>編號</a:t>
                      </a:r>
                      <a:r>
                        <a:rPr lang="en-US" sz="1600" kern="0" spc="20" dirty="0">
                          <a:effectLst/>
                        </a:rPr>
                        <a:t>)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69875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20" dirty="0">
                          <a:effectLst/>
                        </a:rPr>
                        <a:t>學習目標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77033896"/>
                  </a:ext>
                </a:extLst>
              </a:tr>
              <a:tr h="1121376">
                <a:tc>
                  <a:txBody>
                    <a:bodyPr/>
                    <a:lstStyle/>
                    <a:p>
                      <a:pPr indent="269875" algn="l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 dirty="0">
                          <a:effectLst/>
                        </a:rPr>
                        <a:t>基本傷口縫合技術</a:t>
                      </a:r>
                      <a:endParaRPr lang="zh-TW" sz="1200" kern="100" spc="20" dirty="0">
                        <a:effectLst/>
                      </a:endParaRPr>
                    </a:p>
                    <a:p>
                      <a:pPr indent="269875" algn="l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pc="20" dirty="0">
                          <a:effectLst/>
                        </a:rPr>
                        <a:t>(US11)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傷口清創及無菌操作技術對傷口癒合的重要性。</a:t>
                      </a:r>
                      <a:endParaRPr lang="zh-TW" sz="1200" kern="100" spc="2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各種縫合器械、縫針及縫線的分類與使用時機。</a:t>
                      </a:r>
                      <a:endParaRPr lang="zh-TW" sz="1200" kern="100" spc="2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各種縫合器械之持握及縫合方法的介紹。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904253"/>
                  </a:ext>
                </a:extLst>
              </a:tr>
              <a:tr h="1121376">
                <a:tc>
                  <a:txBody>
                    <a:bodyPr/>
                    <a:lstStyle/>
                    <a:p>
                      <a:pPr indent="269875" algn="l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spc="20">
                          <a:effectLst/>
                        </a:rPr>
                        <a:t>基本外科傷口照料</a:t>
                      </a:r>
                      <a:endParaRPr lang="zh-TW" sz="1200" kern="100" spc="20">
                        <a:effectLst/>
                      </a:endParaRPr>
                    </a:p>
                    <a:p>
                      <a:pPr indent="269875" algn="l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100" spc="20">
                          <a:effectLst/>
                        </a:rPr>
                        <a:t>(US12)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各類傷口的定義、臨床表現及特質。</a:t>
                      </a:r>
                      <a:endParaRPr lang="zh-TW" sz="1200" kern="100" spc="2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各類傷口癒合的方式及影響傷口癒合的因素。</a:t>
                      </a:r>
                      <a:endParaRPr lang="zh-TW" sz="1200" kern="100" spc="20" dirty="0">
                        <a:effectLst/>
                      </a:endParaRPr>
                    </a:p>
                    <a:p>
                      <a:pPr marL="342900" lvl="0" indent="-342900" algn="l">
                        <a:lnSpc>
                          <a:spcPts val="184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304800" algn="l"/>
                        </a:tabLst>
                      </a:pPr>
                      <a:r>
                        <a:rPr lang="zh-TW" sz="1600" kern="100" spc="20" dirty="0">
                          <a:effectLst/>
                        </a:rPr>
                        <a:t>各種換藥方式及各種生物性與人工敷料的特性。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0303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01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標題 1">
            <a:extLst>
              <a:ext uri="{FF2B5EF4-FFF2-40B4-BE49-F238E27FC236}">
                <a16:creationId xmlns:a16="http://schemas.microsoft.com/office/drawing/2014/main" xmlns="" id="{1CCF1B3F-3258-4D1E-996C-99606864DB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2725" y="216929"/>
            <a:ext cx="11343373" cy="1512168"/>
          </a:xfrm>
        </p:spPr>
        <p:txBody>
          <a:bodyPr>
            <a:normAutofit/>
          </a:bodyPr>
          <a:lstStyle/>
          <a:p>
            <a:r>
              <a:rPr lang="zh-TW" altLang="zh-TW" sz="3600" b="1" dirty="0">
                <a:solidFill>
                  <a:srgbClr val="C00000"/>
                </a:solidFill>
              </a:rPr>
              <a:t>緊急應變疏散基本原則、火災應變通報流程暨實施要領：</a:t>
            </a:r>
            <a:endParaRPr lang="zh-TW" altLang="en-US" sz="3600" dirty="0">
              <a:solidFill>
                <a:srgbClr val="C00000"/>
              </a:solidFill>
            </a:endParaRPr>
          </a:p>
        </p:txBody>
      </p:sp>
      <p:sp>
        <p:nvSpPr>
          <p:cNvPr id="100355" name="內容版面配置區 2">
            <a:extLst>
              <a:ext uri="{FF2B5EF4-FFF2-40B4-BE49-F238E27FC236}">
                <a16:creationId xmlns:a16="http://schemas.microsoft.com/office/drawing/2014/main" xmlns="" id="{14063502-6C8D-4DFE-BD40-66A9DC7B5A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15735" y="2361456"/>
            <a:ext cx="10157354" cy="4470400"/>
          </a:xfrm>
        </p:spPr>
        <p:txBody>
          <a:bodyPr/>
          <a:lstStyle/>
          <a:p>
            <a:r>
              <a:rPr lang="zh-TW" altLang="zh-TW" dirty="0"/>
              <a:t>一、</a:t>
            </a:r>
            <a:r>
              <a:rPr lang="zh-TW" altLang="zh-TW" b="1" dirty="0"/>
              <a:t>火災緊急應變疏散處理基本原則，應依</a:t>
            </a:r>
            <a:r>
              <a:rPr lang="en-US" altLang="zh-TW" b="1" dirty="0"/>
              <a:t>R.A.C.E.</a:t>
            </a:r>
            <a:r>
              <a:rPr lang="zh-TW" altLang="zh-TW" b="1" dirty="0"/>
              <a:t>觀念執行：</a:t>
            </a:r>
            <a:endParaRPr lang="zh-TW" altLang="zh-TW" dirty="0"/>
          </a:p>
          <a:p>
            <a:pPr lvl="1"/>
            <a:r>
              <a:rPr lang="en-US" altLang="zh-TW" sz="1800" b="1" dirty="0"/>
              <a:t>(</a:t>
            </a:r>
            <a:r>
              <a:rPr lang="zh-TW" altLang="zh-TW" sz="1800" b="1" dirty="0"/>
              <a:t>一</a:t>
            </a:r>
            <a:r>
              <a:rPr lang="en-US" altLang="zh-TW" sz="1800" b="1" dirty="0"/>
              <a:t>)</a:t>
            </a:r>
            <a:r>
              <a:rPr lang="en-US" altLang="zh-TW" sz="1800" b="1" u="sng" dirty="0"/>
              <a:t> R(Rescue</a:t>
            </a:r>
            <a:r>
              <a:rPr lang="zh-TW" altLang="zh-TW" sz="1800" b="1" u="sng" dirty="0"/>
              <a:t>，</a:t>
            </a:r>
            <a:r>
              <a:rPr lang="en-US" altLang="zh-TW" sz="1800" b="1" u="sng" dirty="0"/>
              <a:t>Remove)</a:t>
            </a:r>
            <a:r>
              <a:rPr lang="zh-TW" altLang="zh-TW" sz="1800" b="1" u="sng" dirty="0"/>
              <a:t>：將病人移出火源處</a:t>
            </a:r>
            <a:r>
              <a:rPr lang="zh-TW" altLang="zh-TW" sz="1800" dirty="0"/>
              <a:t>，移出著火的區域或房間</a:t>
            </a:r>
          </a:p>
          <a:p>
            <a:pPr lvl="1"/>
            <a:r>
              <a:rPr lang="en-US" altLang="zh-TW" sz="1800" b="1" dirty="0"/>
              <a:t>(</a:t>
            </a:r>
            <a:r>
              <a:rPr lang="zh-TW" altLang="zh-TW" sz="1800" b="1" dirty="0"/>
              <a:t>二</a:t>
            </a:r>
            <a:r>
              <a:rPr lang="en-US" altLang="zh-TW" sz="1800" b="1" dirty="0"/>
              <a:t>)</a:t>
            </a:r>
            <a:r>
              <a:rPr lang="en-US" altLang="zh-TW" sz="1800" b="1" u="sng" dirty="0"/>
              <a:t>A(Alarm)</a:t>
            </a:r>
            <a:r>
              <a:rPr lang="zh-TW" altLang="zh-TW" sz="1800" b="1" u="sng" dirty="0"/>
              <a:t>：警示、啟動警報</a:t>
            </a:r>
            <a:r>
              <a:rPr lang="zh-TW" altLang="zh-TW" sz="1800" dirty="0"/>
              <a:t>，啟動警報及警示周邊的人，例如啟動警鈴、廣播或是通知其他周邊的人員。</a:t>
            </a:r>
          </a:p>
          <a:p>
            <a:pPr lvl="1"/>
            <a:r>
              <a:rPr lang="en-US" altLang="zh-TW" sz="1800" b="1" dirty="0"/>
              <a:t>(</a:t>
            </a:r>
            <a:r>
              <a:rPr lang="zh-TW" altLang="zh-TW" sz="1800" b="1" dirty="0"/>
              <a:t>三</a:t>
            </a:r>
            <a:r>
              <a:rPr lang="en-US" altLang="zh-TW" sz="1800" b="1" dirty="0"/>
              <a:t>)</a:t>
            </a:r>
            <a:r>
              <a:rPr lang="en-US" altLang="zh-TW" sz="1800" b="1" u="sng" dirty="0"/>
              <a:t>C(Contain)</a:t>
            </a:r>
            <a:r>
              <a:rPr lang="zh-TW" altLang="zh-TW" sz="1800" b="1" u="sng" dirty="0"/>
              <a:t>：設法把火侷限在一個區塊</a:t>
            </a:r>
            <a:r>
              <a:rPr lang="zh-TW" altLang="zh-TW" sz="1800" b="1" dirty="0"/>
              <a:t>，</a:t>
            </a:r>
            <a:r>
              <a:rPr lang="zh-TW" altLang="zh-TW" sz="1800" dirty="0"/>
              <a:t>人員撤離著火的房間，立即關上房門，把火及煙侷限在某一個區域，以利人員疏散。</a:t>
            </a:r>
          </a:p>
          <a:p>
            <a:pPr lvl="1">
              <a:buClr>
                <a:srgbClr val="CC0000"/>
              </a:buClr>
            </a:pPr>
            <a:r>
              <a:rPr lang="en-US" altLang="zh-TW" sz="1800" b="1" dirty="0"/>
              <a:t>(</a:t>
            </a:r>
            <a:r>
              <a:rPr lang="zh-TW" altLang="zh-TW" sz="1800" b="1" dirty="0"/>
              <a:t>四</a:t>
            </a:r>
            <a:r>
              <a:rPr lang="en-US" altLang="zh-TW" sz="1800" b="1" dirty="0"/>
              <a:t>)</a:t>
            </a:r>
            <a:r>
              <a:rPr lang="en-US" altLang="zh-TW" sz="1800" b="1" u="sng" dirty="0"/>
              <a:t>E(Extinguish</a:t>
            </a:r>
            <a:r>
              <a:rPr lang="zh-TW" altLang="zh-TW" sz="1800" b="1" u="sng" dirty="0"/>
              <a:t>、</a:t>
            </a:r>
            <a:r>
              <a:rPr lang="en-US" altLang="zh-TW" sz="1800" b="1" u="sng" dirty="0"/>
              <a:t>Evacuate</a:t>
            </a:r>
            <a:r>
              <a:rPr lang="zh-TW" altLang="zh-TW" sz="1800" b="1" u="sng" dirty="0"/>
              <a:t>）：滅火、疏散</a:t>
            </a:r>
            <a:r>
              <a:rPr lang="zh-TW" altLang="zh-TW" sz="1800" dirty="0"/>
              <a:t>，先用滅火器進行初期滅火，如果無法撲滅，就要進行疏散。</a:t>
            </a:r>
          </a:p>
          <a:p>
            <a:pPr lvl="1"/>
            <a:endParaRPr lang="zh-TW" altLang="en-US" dirty="0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xmlns="" id="{F26424D7-2589-4B3F-83A7-C623FBB61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2118" y="6073627"/>
            <a:ext cx="2121942" cy="784373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zh-TW" altLang="en-US" sz="2000" kern="0" dirty="0">
                <a:solidFill>
                  <a:schemeClr val="tx2">
                    <a:lumMod val="65000"/>
                    <a:lumOff val="35000"/>
                  </a:schemeClr>
                </a:solidFill>
              </a:rPr>
              <a:t>詳如訓練計畫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標題 1">
            <a:extLst>
              <a:ext uri="{FF2B5EF4-FFF2-40B4-BE49-F238E27FC236}">
                <a16:creationId xmlns:a16="http://schemas.microsoft.com/office/drawing/2014/main" xmlns="" id="{C6CBCCE8-4EA6-4C95-9A03-D540633DF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48" y="-184666"/>
            <a:ext cx="11313807" cy="1397000"/>
          </a:xfrm>
        </p:spPr>
        <p:txBody>
          <a:bodyPr>
            <a:normAutofit/>
          </a:bodyPr>
          <a:lstStyle/>
          <a:p>
            <a:r>
              <a:rPr lang="zh-TW" altLang="zh-TW" sz="3600" b="1" dirty="0">
                <a:solidFill>
                  <a:srgbClr val="C00000"/>
                </a:solidFill>
              </a:rPr>
              <a:t>緊急應變疏散基本原則、火災應變通報流程暨實施要領：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102403" name="內容版面配置區 2">
            <a:extLst>
              <a:ext uri="{FF2B5EF4-FFF2-40B4-BE49-F238E27FC236}">
                <a16:creationId xmlns:a16="http://schemas.microsoft.com/office/drawing/2014/main" xmlns="" id="{DAD52F50-AF1A-4507-A3F1-49D8767345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xmlns="" id="{AC3F8A05-76EA-48C1-ABDA-F2B1879C2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2413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2405" name="Rectangle 7">
            <a:extLst>
              <a:ext uri="{FF2B5EF4-FFF2-40B4-BE49-F238E27FC236}">
                <a16:creationId xmlns:a16="http://schemas.microsoft.com/office/drawing/2014/main" xmlns="" id="{7ADF23A5-10DD-425B-BF29-24903C015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4326" y="159479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graphicFrame>
        <p:nvGraphicFramePr>
          <p:cNvPr id="102406" name="物件 2">
            <a:extLst>
              <a:ext uri="{FF2B5EF4-FFF2-40B4-BE49-F238E27FC236}">
                <a16:creationId xmlns:a16="http://schemas.microsoft.com/office/drawing/2014/main" xmlns="" id="{4F896A55-7B7E-41AA-8E09-BF62AC2AEB2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50277"/>
              </p:ext>
            </p:extLst>
          </p:nvPr>
        </p:nvGraphicFramePr>
        <p:xfrm>
          <a:off x="2086768" y="1581722"/>
          <a:ext cx="8015288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6" name="Visio" r:id="rId4" imgW="9873139" imgH="7226856" progId="Visio.Drawing.11">
                  <p:embed/>
                </p:oleObj>
              </mc:Choice>
              <mc:Fallback>
                <p:oleObj name="Visio" r:id="rId4" imgW="9873139" imgH="7226856" progId="Visio.Drawing.11">
                  <p:embed/>
                  <p:pic>
                    <p:nvPicPr>
                      <p:cNvPr id="102406" name="物件 2">
                        <a:extLst>
                          <a:ext uri="{FF2B5EF4-FFF2-40B4-BE49-F238E27FC236}">
                            <a16:creationId xmlns:a16="http://schemas.microsoft.com/office/drawing/2014/main" xmlns="" id="{4F896A55-7B7E-41AA-8E09-BF62AC2AEB2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768" y="1581722"/>
                        <a:ext cx="8015288" cy="518636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標題 1">
            <a:extLst>
              <a:ext uri="{FF2B5EF4-FFF2-40B4-BE49-F238E27FC236}">
                <a16:creationId xmlns:a16="http://schemas.microsoft.com/office/drawing/2014/main" xmlns="" id="{EE9254F9-1F83-4448-8325-3CC6AABB7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8" y="3140968"/>
            <a:ext cx="3987800" cy="1216025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92D050"/>
                </a:solidFill>
              </a:rPr>
              <a:t>員工感染性意外事故處理流程</a:t>
            </a:r>
          </a:p>
        </p:txBody>
      </p:sp>
      <p:pic>
        <p:nvPicPr>
          <p:cNvPr id="104451" name="圖片 2">
            <a:extLst>
              <a:ext uri="{FF2B5EF4-FFF2-40B4-BE49-F238E27FC236}">
                <a16:creationId xmlns:a16="http://schemas.microsoft.com/office/drawing/2014/main" xmlns="" id="{535B9069-0574-478A-8D6E-1F214F09D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7" y="188914"/>
            <a:ext cx="4465638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F6A9AABD-2D4E-48DB-AB6F-8298C9A0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2" y="5668963"/>
            <a:ext cx="80010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altLang="zh-TW" kern="0" dirty="0"/>
          </a:p>
          <a:p>
            <a:pPr marL="0" indent="0">
              <a:buNone/>
              <a:defRPr/>
            </a:pPr>
            <a:r>
              <a:rPr lang="zh-TW" altLang="en-US" sz="2000" kern="0" dirty="0">
                <a:solidFill>
                  <a:schemeClr val="bg1">
                    <a:lumMod val="65000"/>
                  </a:schemeClr>
                </a:solidFill>
              </a:rPr>
              <a:t>詳如訓練計畫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標題 1">
            <a:extLst>
              <a:ext uri="{FF2B5EF4-FFF2-40B4-BE49-F238E27FC236}">
                <a16:creationId xmlns:a16="http://schemas.microsoft.com/office/drawing/2014/main" xmlns="" id="{D5E0E6D0-9026-492B-B9D8-6E452EA69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087" y="304801"/>
            <a:ext cx="7742238" cy="1216025"/>
          </a:xfrm>
        </p:spPr>
        <p:txBody>
          <a:bodyPr/>
          <a:lstStyle/>
          <a:p>
            <a:r>
              <a:rPr lang="zh-TW" altLang="zh-TW" b="1"/>
              <a:t>實習醫學生之輔導與補強措施</a:t>
            </a:r>
            <a:endParaRPr lang="zh-TW" altLang="en-US" b="1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xmlns="" id="{33A76C27-0CA7-47DE-A2C2-16E0C779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10899" y="6073627"/>
            <a:ext cx="1977926" cy="784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3863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3913" indent="-398463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511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30083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655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9227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endParaRPr lang="en-US" altLang="zh-TW" sz="2000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zh-TW" altLang="en-US" sz="2000" kern="0" dirty="0">
                <a:solidFill>
                  <a:schemeClr val="bg1">
                    <a:lumMod val="50000"/>
                  </a:schemeClr>
                </a:solidFill>
              </a:rPr>
              <a:t>詳如訓練計畫</a:t>
            </a:r>
          </a:p>
        </p:txBody>
      </p:sp>
      <p:pic>
        <p:nvPicPr>
          <p:cNvPr id="106500" name="圖片 2">
            <a:extLst>
              <a:ext uri="{FF2B5EF4-FFF2-40B4-BE49-F238E27FC236}">
                <a16:creationId xmlns:a16="http://schemas.microsoft.com/office/drawing/2014/main" xmlns="" id="{027CBC9F-6B05-4196-A2A8-FF427CCA69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6" y="1855789"/>
            <a:ext cx="8008937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26">
            <a:extLst>
              <a:ext uri="{FF2B5EF4-FFF2-40B4-BE49-F238E27FC236}">
                <a16:creationId xmlns:a16="http://schemas.microsoft.com/office/drawing/2014/main" xmlns="" id="{B9F605ED-8824-475A-8FA7-362A95631704}"/>
              </a:ext>
            </a:extLst>
          </p:cNvPr>
          <p:cNvSpPr txBox="1">
            <a:spLocks noChangeArrowheads="1"/>
          </p:cNvSpPr>
          <p:nvPr/>
        </p:nvSpPr>
        <p:spPr>
          <a:xfrm>
            <a:off x="2101850" y="836614"/>
            <a:ext cx="8001000" cy="1216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800">
                <a:solidFill>
                  <a:schemeClr val="tx2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zh-TW" altLang="en-US" kern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xmlns="" id="{A7278F9F-5B3B-4B99-A7C8-808350584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020" y="101796"/>
            <a:ext cx="8977039" cy="6654408"/>
          </a:xfrm>
          <a:prstGeom prst="rect">
            <a:avLst/>
          </a:prstGeom>
        </p:spPr>
      </p:pic>
      <p:sp>
        <p:nvSpPr>
          <p:cNvPr id="98306" name="Content Placeholder 2">
            <a:extLst>
              <a:ext uri="{FF2B5EF4-FFF2-40B4-BE49-F238E27FC236}">
                <a16:creationId xmlns:a16="http://schemas.microsoft.com/office/drawing/2014/main" xmlns="" id="{CC72E4D5-1706-45A6-9449-7FA370860F4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33772" y="6021386"/>
            <a:ext cx="4977103" cy="575072"/>
          </a:xfrm>
        </p:spPr>
        <p:txBody>
          <a:bodyPr>
            <a:normAutofit/>
          </a:bodyPr>
          <a:lstStyle/>
          <a:p>
            <a:pPr marL="0" indent="0">
              <a:buClr>
                <a:srgbClr val="CC0000"/>
              </a:buClr>
              <a:buNone/>
            </a:pPr>
            <a:r>
              <a:rPr lang="zh-TW" altLang="zh-TW" b="1" dirty="0">
                <a:solidFill>
                  <a:srgbClr val="FFC000"/>
                </a:solidFill>
              </a:rPr>
              <a:t>實習醫學生之輔導與補強措施</a:t>
            </a:r>
            <a:endParaRPr lang="zh-TW" altLang="en-US" dirty="0">
              <a:solidFill>
                <a:srgbClr val="FFC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1964" y="2996952"/>
            <a:ext cx="4752528" cy="1930400"/>
          </a:xfrm>
        </p:spPr>
        <p:txBody>
          <a:bodyPr rtlCol="0"/>
          <a:lstStyle/>
          <a:p>
            <a:pPr rtl="0"/>
            <a:r>
              <a:rPr lang="zh-TW" altLang="en-US" dirty="0">
                <a:solidFill>
                  <a:schemeClr val="bg2">
                    <a:lumMod val="25000"/>
                  </a:schemeClr>
                </a:solidFill>
              </a:rPr>
              <a:t>祝  </a:t>
            </a:r>
            <a:r>
              <a:rPr lang="zh-TW" altLang="en-US" dirty="0">
                <a:solidFill>
                  <a:schemeClr val="bg2">
                    <a:lumMod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實習愉快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標題 1">
            <a:extLst>
              <a:ext uri="{FF2B5EF4-FFF2-40B4-BE49-F238E27FC236}">
                <a16:creationId xmlns:a16="http://schemas.microsoft.com/office/drawing/2014/main" xmlns="" id="{E72DAB22-17D3-4BB0-96E8-5864321E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E-Portfolio-</a:t>
            </a:r>
            <a:r>
              <a:rPr lang="en-US" altLang="zh-TW">
                <a:solidFill>
                  <a:srgbClr val="FF0000"/>
                </a:solidFill>
              </a:rPr>
              <a:t>UGY</a:t>
            </a:r>
            <a:r>
              <a:rPr lang="zh-TW" altLang="en-US">
                <a:solidFill>
                  <a:srgbClr val="FF0000"/>
                </a:solidFill>
              </a:rPr>
              <a:t>核心課程</a:t>
            </a:r>
            <a:r>
              <a:rPr lang="zh-TW" altLang="en-US"/>
              <a:t>操作畫面</a:t>
            </a:r>
          </a:p>
        </p:txBody>
      </p:sp>
      <p:sp>
        <p:nvSpPr>
          <p:cNvPr id="20483" name="內容版面配置區 2">
            <a:extLst>
              <a:ext uri="{FF2B5EF4-FFF2-40B4-BE49-F238E27FC236}">
                <a16:creationId xmlns:a16="http://schemas.microsoft.com/office/drawing/2014/main" xmlns="" id="{EE9DED50-F2B4-421A-8D33-3219FB2E4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>
                <a:solidFill>
                  <a:srgbClr val="003300"/>
                </a:solidFill>
              </a:rPr>
              <a:t>請鈺恆補充</a:t>
            </a:r>
          </a:p>
        </p:txBody>
      </p:sp>
      <p:pic>
        <p:nvPicPr>
          <p:cNvPr id="20484" name="圖片 2">
            <a:extLst>
              <a:ext uri="{FF2B5EF4-FFF2-40B4-BE49-F238E27FC236}">
                <a16:creationId xmlns:a16="http://schemas.microsoft.com/office/drawing/2014/main" xmlns="" id="{FB07167F-ADC8-434D-9F2B-FD2579AF2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r="29523" b="25034"/>
          <a:stretch>
            <a:fillRect/>
          </a:stretch>
        </p:blipFill>
        <p:spPr bwMode="auto">
          <a:xfrm>
            <a:off x="1522412" y="1773239"/>
            <a:ext cx="91694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xmlns="" id="{43AFDA0D-37BF-4833-8E2B-516D8E7955B4}"/>
              </a:ext>
            </a:extLst>
          </p:cNvPr>
          <p:cNvSpPr/>
          <p:nvPr/>
        </p:nvSpPr>
        <p:spPr>
          <a:xfrm>
            <a:off x="4941888" y="2136776"/>
            <a:ext cx="1139825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1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0486" name="文字方塊 2">
            <a:extLst>
              <a:ext uri="{FF2B5EF4-FFF2-40B4-BE49-F238E27FC236}">
                <a16:creationId xmlns:a16="http://schemas.microsoft.com/office/drawing/2014/main" xmlns="" id="{8348F070-AB8C-448C-9112-9720D427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1712" y="3021013"/>
            <a:ext cx="2235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點選待填表單</a:t>
            </a:r>
            <a:endParaRPr lang="zh-TW" altLang="en-US" sz="2000">
              <a:solidFill>
                <a:srgbClr val="FF0000"/>
              </a:solidFill>
            </a:endParaRPr>
          </a:p>
        </p:txBody>
      </p:sp>
      <p:pic>
        <p:nvPicPr>
          <p:cNvPr id="20487" name="圖片 3">
            <a:extLst>
              <a:ext uri="{FF2B5EF4-FFF2-40B4-BE49-F238E27FC236}">
                <a16:creationId xmlns:a16="http://schemas.microsoft.com/office/drawing/2014/main" xmlns="" id="{CE5D2F71-7CB5-441C-8ED0-C557F5E47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52010" r="29160" b="14519"/>
          <a:stretch>
            <a:fillRect/>
          </a:stretch>
        </p:blipFill>
        <p:spPr bwMode="auto">
          <a:xfrm>
            <a:off x="3886201" y="3848101"/>
            <a:ext cx="68405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圖片 4">
            <a:extLst>
              <a:ext uri="{FF2B5EF4-FFF2-40B4-BE49-F238E27FC236}">
                <a16:creationId xmlns:a16="http://schemas.microsoft.com/office/drawing/2014/main" xmlns="" id="{167A25F1-3C38-4487-859D-B9CE56AAE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25391" r="29523" b="42125"/>
          <a:stretch>
            <a:fillRect/>
          </a:stretch>
        </p:blipFill>
        <p:spPr bwMode="auto">
          <a:xfrm>
            <a:off x="3895725" y="3870325"/>
            <a:ext cx="6761162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文字方塊 7">
            <a:extLst>
              <a:ext uri="{FF2B5EF4-FFF2-40B4-BE49-F238E27FC236}">
                <a16:creationId xmlns:a16="http://schemas.microsoft.com/office/drawing/2014/main" xmlns="" id="{D3E5D210-14CE-4A93-9001-54971C6FB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688" y="6405563"/>
            <a:ext cx="6238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點選</a:t>
            </a:r>
            <a:r>
              <a:rPr lang="en-US" altLang="zh-TW" sz="2000" b="1">
                <a:solidFill>
                  <a:srgbClr val="FF0000"/>
                </a:solidFill>
              </a:rPr>
              <a:t>UGY</a:t>
            </a:r>
            <a:r>
              <a:rPr lang="zh-TW" altLang="en-US" sz="2000" b="1">
                <a:solidFill>
                  <a:srgbClr val="FF0000"/>
                </a:solidFill>
              </a:rPr>
              <a:t>核心課程及學習目標紀錄表</a:t>
            </a:r>
            <a:endParaRPr lang="zh-TW" altLang="en-US" sz="2000">
              <a:solidFill>
                <a:srgbClr val="FF0000"/>
              </a:solidFill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xmlns="" id="{558C2B02-62A3-436A-AD64-DB6F4C982694}"/>
              </a:ext>
            </a:extLst>
          </p:cNvPr>
          <p:cNvSpPr/>
          <p:nvPr/>
        </p:nvSpPr>
        <p:spPr>
          <a:xfrm>
            <a:off x="5721351" y="5378451"/>
            <a:ext cx="771525" cy="9620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2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>
            <a:extLst>
              <a:ext uri="{FF2B5EF4-FFF2-40B4-BE49-F238E27FC236}">
                <a16:creationId xmlns:a16="http://schemas.microsoft.com/office/drawing/2014/main" xmlns="" id="{E249D38F-CDE6-4FF9-B279-A399CFFB9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E-Portfolio-</a:t>
            </a:r>
            <a:r>
              <a:rPr lang="en-US" altLang="zh-TW">
                <a:solidFill>
                  <a:srgbClr val="FF0000"/>
                </a:solidFill>
              </a:rPr>
              <a:t>UGY</a:t>
            </a:r>
            <a:r>
              <a:rPr lang="zh-TW" altLang="en-US">
                <a:solidFill>
                  <a:srgbClr val="FF0000"/>
                </a:solidFill>
              </a:rPr>
              <a:t>核心課程</a:t>
            </a:r>
            <a:r>
              <a:rPr lang="zh-TW" altLang="en-US"/>
              <a:t>操作畫面</a:t>
            </a:r>
          </a:p>
        </p:txBody>
      </p:sp>
      <p:pic>
        <p:nvPicPr>
          <p:cNvPr id="22531" name="圖片 3">
            <a:extLst>
              <a:ext uri="{FF2B5EF4-FFF2-40B4-BE49-F238E27FC236}">
                <a16:creationId xmlns:a16="http://schemas.microsoft.com/office/drawing/2014/main" xmlns="" id="{F972109F-2F83-405E-AC06-28E381BD9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" t="14766" r="45210" b="-203"/>
          <a:stretch>
            <a:fillRect/>
          </a:stretch>
        </p:blipFill>
        <p:spPr bwMode="auto">
          <a:xfrm>
            <a:off x="2097088" y="1412875"/>
            <a:ext cx="6251575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橢圓 12">
            <a:extLst>
              <a:ext uri="{FF2B5EF4-FFF2-40B4-BE49-F238E27FC236}">
                <a16:creationId xmlns:a16="http://schemas.microsoft.com/office/drawing/2014/main" xmlns="" id="{7AFF5785-59D2-49D3-B6A3-1F43E7126241}"/>
              </a:ext>
            </a:extLst>
          </p:cNvPr>
          <p:cNvSpPr/>
          <p:nvPr/>
        </p:nvSpPr>
        <p:spPr>
          <a:xfrm>
            <a:off x="4581525" y="5695951"/>
            <a:ext cx="2520950" cy="86042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3000" dirty="0">
                <a:solidFill>
                  <a:srgbClr val="FF0000"/>
                </a:solidFill>
              </a:rPr>
              <a:t>3</a:t>
            </a:r>
            <a:endParaRPr lang="zh-TW" altLang="en-US" sz="3000" dirty="0">
              <a:solidFill>
                <a:srgbClr val="FF0000"/>
              </a:solidFill>
            </a:endParaRPr>
          </a:p>
        </p:txBody>
      </p:sp>
      <p:sp>
        <p:nvSpPr>
          <p:cNvPr id="22533" name="文字方塊 2">
            <a:extLst>
              <a:ext uri="{FF2B5EF4-FFF2-40B4-BE49-F238E27FC236}">
                <a16:creationId xmlns:a16="http://schemas.microsoft.com/office/drawing/2014/main" xmlns="" id="{78E12556-2D25-488B-9C92-6AA8F053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8425" y="4886325"/>
            <a:ext cx="546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000" b="1">
                <a:solidFill>
                  <a:srgbClr val="FF0000"/>
                </a:solidFill>
              </a:rPr>
              <a:t>填寫後提交指導住院醫師、指導主治醫師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F874471-280D-4595-886A-E5D368557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780" y="260648"/>
            <a:ext cx="10855206" cy="1002887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/>
              <a:t>重要課程</a:t>
            </a:r>
            <a:r>
              <a:rPr lang="en-US" altLang="zh-TW" sz="4000" b="1" dirty="0"/>
              <a:t>2-</a:t>
            </a:r>
            <a:r>
              <a:rPr lang="zh-TW" altLang="en-US" sz="4000" b="1" dirty="0"/>
              <a:t>臨床技能核心課程</a:t>
            </a:r>
            <a:endParaRPr lang="zh-TW" altLang="en-US" sz="4000" dirty="0"/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xmlns="" id="{D980B1EB-EF80-4894-AF88-D29EC00EF2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795200"/>
              </p:ext>
            </p:extLst>
          </p:nvPr>
        </p:nvGraphicFramePr>
        <p:xfrm>
          <a:off x="1236034" y="1916832"/>
          <a:ext cx="9716755" cy="2088231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475010">
                  <a:extLst>
                    <a:ext uri="{9D8B030D-6E8A-4147-A177-3AD203B41FA5}">
                      <a16:colId xmlns:a16="http://schemas.microsoft.com/office/drawing/2014/main" xmlns="" val="83494930"/>
                    </a:ext>
                  </a:extLst>
                </a:gridCol>
                <a:gridCol w="2524810">
                  <a:extLst>
                    <a:ext uri="{9D8B030D-6E8A-4147-A177-3AD203B41FA5}">
                      <a16:colId xmlns:a16="http://schemas.microsoft.com/office/drawing/2014/main" xmlns="" val="2600160544"/>
                    </a:ext>
                  </a:extLst>
                </a:gridCol>
                <a:gridCol w="4237856">
                  <a:extLst>
                    <a:ext uri="{9D8B030D-6E8A-4147-A177-3AD203B41FA5}">
                      <a16:colId xmlns:a16="http://schemas.microsoft.com/office/drawing/2014/main" xmlns="" val="1146651892"/>
                    </a:ext>
                  </a:extLst>
                </a:gridCol>
                <a:gridCol w="1479079">
                  <a:extLst>
                    <a:ext uri="{9D8B030D-6E8A-4147-A177-3AD203B41FA5}">
                      <a16:colId xmlns:a16="http://schemas.microsoft.com/office/drawing/2014/main" xmlns="" val="3222154761"/>
                    </a:ext>
                  </a:extLst>
                </a:gridCol>
              </a:tblGrid>
              <a:tr h="41516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課程編號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類別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臨床技能核心課程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>
                          <a:effectLst/>
                        </a:rPr>
                        <a:t>主訓科部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50105753"/>
                  </a:ext>
                </a:extLst>
              </a:tr>
              <a:tr h="41516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1-10.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身體診察的技巧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44475" marR="0" lvl="0" indent="-2444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0" dirty="0">
                          <a:effectLst/>
                        </a:rPr>
                        <a:t>10. </a:t>
                      </a:r>
                      <a:r>
                        <a:rPr lang="zh-TW" sz="1600" kern="0" spc="0" dirty="0">
                          <a:effectLst/>
                        </a:rPr>
                        <a:t>耳朵的檢查（含操作耳鏡）</a:t>
                      </a:r>
                      <a:r>
                        <a:rPr lang="en-US" altLang="zh-TW" sz="1600" kern="0" spc="0" dirty="0">
                          <a:effectLst/>
                        </a:rPr>
                        <a:t>  </a:t>
                      </a:r>
                      <a:r>
                        <a:rPr lang="en-US" altLang="zh-TW" sz="1600" dirty="0">
                          <a:solidFill>
                            <a:srgbClr val="0070C0"/>
                          </a:solidFill>
                        </a:rPr>
                        <a:t>Level</a:t>
                      </a:r>
                      <a:r>
                        <a:rPr lang="zh-TW" altLang="en-US" sz="1600" dirty="0">
                          <a:solidFill>
                            <a:srgbClr val="0070C0"/>
                          </a:solidFill>
                        </a:rPr>
                        <a:t>達</a:t>
                      </a:r>
                      <a:r>
                        <a:rPr lang="en-US" altLang="zh-TW" sz="1600" dirty="0">
                          <a:solidFill>
                            <a:srgbClr val="0070C0"/>
                          </a:solidFill>
                        </a:rPr>
                        <a:t>IV</a:t>
                      </a:r>
                      <a:r>
                        <a:rPr lang="en-US" sz="1600" kern="0" spc="0" dirty="0">
                          <a:effectLst/>
                        </a:rPr>
                        <a:t> 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耳鼻喉部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806657142"/>
                  </a:ext>
                </a:extLst>
              </a:tr>
              <a:tr h="41516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1-11.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身體診察的技巧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44475" marR="0" lvl="0" indent="-2444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0" dirty="0">
                          <a:effectLst/>
                        </a:rPr>
                        <a:t>11. </a:t>
                      </a:r>
                      <a:r>
                        <a:rPr lang="zh-TW" sz="1600" kern="0" spc="0" dirty="0">
                          <a:effectLst/>
                        </a:rPr>
                        <a:t>頸部及甲狀腺的檢查</a:t>
                      </a:r>
                      <a:r>
                        <a:rPr lang="en-US" altLang="zh-TW" sz="1600" kern="0" spc="0" dirty="0">
                          <a:effectLst/>
                        </a:rPr>
                        <a:t>   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zh-TW" altLang="en-US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達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>
                          <a:effectLst/>
                        </a:rPr>
                        <a:t>耳鼻喉部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2441050009"/>
                  </a:ext>
                </a:extLst>
              </a:tr>
              <a:tr h="415166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1-12.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>
                          <a:effectLst/>
                        </a:rPr>
                        <a:t>身體診察的技巧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lvl="0" indent="269875" algn="ctr" defTabSz="1218987" rtl="0" eaLnBrk="1" fontAlgn="auto" latinLnBrk="0" hangingPunct="1">
                        <a:lnSpc>
                          <a:spcPts val="18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0" spc="0" dirty="0">
                          <a:effectLst/>
                        </a:rPr>
                        <a:t>12. </a:t>
                      </a:r>
                      <a:r>
                        <a:rPr lang="zh-TW" sz="1600" kern="0" spc="0" dirty="0">
                          <a:effectLst/>
                        </a:rPr>
                        <a:t>咽喉的檢查</a:t>
                      </a:r>
                      <a:r>
                        <a:rPr lang="en-US" altLang="zh-TW" sz="1600" kern="0" spc="0" dirty="0">
                          <a:effectLst/>
                        </a:rPr>
                        <a:t>   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zh-TW" altLang="en-US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達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耳鼻喉部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1423287005"/>
                  </a:ext>
                </a:extLst>
              </a:tr>
              <a:tr h="427567"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>
                          <a:effectLst/>
                        </a:rPr>
                        <a:t>4-15.</a:t>
                      </a:r>
                      <a:endParaRPr lang="zh-TW" sz="1200" kern="100" spc="2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操作型技巧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244475" indent="-2444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effectLst/>
                        </a:rPr>
                        <a:t>15. </a:t>
                      </a:r>
                      <a:r>
                        <a:rPr lang="zh-TW" sz="1600" kern="0" spc="0" dirty="0">
                          <a:effectLst/>
                        </a:rPr>
                        <a:t>喉拭樣的操作</a:t>
                      </a:r>
                      <a:r>
                        <a:rPr lang="en-US" sz="1600" kern="0" spc="0" dirty="0">
                          <a:effectLst/>
                        </a:rPr>
                        <a:t>   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Level</a:t>
                      </a:r>
                      <a:r>
                        <a:rPr lang="zh-TW" altLang="en-US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達</a:t>
                      </a:r>
                      <a:r>
                        <a:rPr lang="en-US" altLang="zh-TW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zh-TW" altLang="en-US" sz="1600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indent="269875" algn="ctr">
                        <a:lnSpc>
                          <a:spcPts val="1840"/>
                        </a:lnSpc>
                        <a:spcAft>
                          <a:spcPts val="0"/>
                        </a:spcAft>
                      </a:pPr>
                      <a:r>
                        <a:rPr lang="zh-TW" sz="1600" kern="0" spc="0" dirty="0">
                          <a:effectLst/>
                        </a:rPr>
                        <a:t>耳鼻喉部</a:t>
                      </a:r>
                      <a:endParaRPr lang="zh-TW" sz="1200" kern="100" spc="20" dirty="0">
                        <a:effectLst/>
                        <a:latin typeface="Times New Roman" panose="02020603050405020304" pitchFamily="18" charset="0"/>
                        <a:ea typeface="華康中明體"/>
                      </a:endParaRPr>
                    </a:p>
                  </a:txBody>
                  <a:tcPr marL="17780" marR="17780" marT="0" marB="0" anchor="ctr"/>
                </a:tc>
                <a:extLst>
                  <a:ext uri="{0D108BD9-81ED-4DB2-BD59-A6C34878D82A}">
                    <a16:rowId xmlns:a16="http://schemas.microsoft.com/office/drawing/2014/main" xmlns="" val="3030028404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357AFDA6-4459-4088-97A9-0DAF7E2F0A9A}"/>
              </a:ext>
            </a:extLst>
          </p:cNvPr>
          <p:cNvSpPr txBox="1"/>
          <p:nvPr/>
        </p:nvSpPr>
        <p:spPr>
          <a:xfrm>
            <a:off x="927837" y="4448695"/>
            <a:ext cx="10333149" cy="1938992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accent4">
                    <a:lumMod val="50000"/>
                  </a:schemeClr>
                </a:solidFill>
              </a:rPr>
              <a:t>E-Portfolio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</a:rPr>
              <a:t>系統應完成方式</a:t>
            </a:r>
            <a:r>
              <a:rPr lang="zh-TW" altLang="en-US" dirty="0">
                <a:solidFill>
                  <a:schemeClr val="accent4">
                    <a:lumMod val="50000"/>
                  </a:schemeClr>
                </a:solidFill>
              </a:rPr>
              <a:t>：</a:t>
            </a:r>
            <a:endParaRPr lang="en-US" altLang="zh-TW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altLang="zh-TW" dirty="0"/>
          </a:p>
          <a:p>
            <a:r>
              <a:rPr lang="zh-TW" altLang="en-US" b="1" u="sng" dirty="0">
                <a:solidFill>
                  <a:schemeClr val="accent4">
                    <a:lumMod val="75000"/>
                  </a:schemeClr>
                </a:solidFill>
              </a:rPr>
              <a:t>學員至</a:t>
            </a:r>
            <a:r>
              <a:rPr lang="en-US" altLang="zh-TW" b="1" u="sng" dirty="0">
                <a:solidFill>
                  <a:schemeClr val="accent4">
                    <a:lumMod val="75000"/>
                  </a:schemeClr>
                </a:solidFill>
              </a:rPr>
              <a:t>CEPO</a:t>
            </a:r>
            <a:r>
              <a:rPr lang="zh-TW" altLang="en-US" b="1" u="sng" dirty="0">
                <a:solidFill>
                  <a:schemeClr val="accent4">
                    <a:lumMod val="75000"/>
                  </a:schemeClr>
                </a:solidFill>
              </a:rPr>
              <a:t>系統完成自動表單一份，至少填寫相關病人的病歷號</a:t>
            </a:r>
            <a:r>
              <a:rPr lang="en-US" altLang="zh-TW" b="1" u="sng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zh-TW" altLang="en-US" b="1" u="sng" dirty="0">
                <a:solidFill>
                  <a:schemeClr val="accent4">
                    <a:lumMod val="75000"/>
                  </a:schemeClr>
                </a:solidFill>
              </a:rPr>
              <a:t>日期，視學習狀況自行補充相關紀錄內容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262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3">
            <a:extLst>
              <a:ext uri="{FF2B5EF4-FFF2-40B4-BE49-F238E27FC236}">
                <a16:creationId xmlns:a16="http://schemas.microsoft.com/office/drawing/2014/main" xmlns="" id="{CA37BC2F-15EB-455F-B9B1-31A116FFA2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93310" y="-2399"/>
            <a:ext cx="8461375" cy="1216025"/>
          </a:xfrm>
        </p:spPr>
        <p:txBody>
          <a:bodyPr/>
          <a:lstStyle/>
          <a:p>
            <a:pPr marL="1885950" indent="-1885950"/>
            <a:r>
              <a:rPr lang="zh-TW" altLang="en-US" b="1" dirty="0"/>
              <a:t>重要課程</a:t>
            </a:r>
            <a:r>
              <a:rPr lang="en-US" altLang="zh-TW" b="1" dirty="0"/>
              <a:t>2-</a:t>
            </a:r>
            <a:r>
              <a:rPr lang="zh-TW" altLang="en-US" b="1" dirty="0"/>
              <a:t>臨床技能核心課程</a:t>
            </a:r>
          </a:p>
        </p:txBody>
      </p:sp>
      <p:sp>
        <p:nvSpPr>
          <p:cNvPr id="26627" name="Rectangle 36">
            <a:extLst>
              <a:ext uri="{FF2B5EF4-FFF2-40B4-BE49-F238E27FC236}">
                <a16:creationId xmlns:a16="http://schemas.microsoft.com/office/drawing/2014/main" xmlns="" id="{5A4B24EB-715B-4418-BF03-7724F9397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9956" y="1295400"/>
            <a:ext cx="8577262" cy="4267200"/>
          </a:xfrm>
        </p:spPr>
        <p:txBody>
          <a:bodyPr/>
          <a:lstStyle/>
          <a:p>
            <a:r>
              <a:rPr lang="zh-TW" altLang="en-US" sz="2600" dirty="0"/>
              <a:t>六年制醫學系醫學生畢業基本能力之臨床技評估標準</a:t>
            </a:r>
            <a:endParaRPr lang="en-US" altLang="zh-TW" sz="2600" dirty="0"/>
          </a:p>
        </p:txBody>
      </p:sp>
      <p:pic>
        <p:nvPicPr>
          <p:cNvPr id="26628" name="圖片 1">
            <a:extLst>
              <a:ext uri="{FF2B5EF4-FFF2-40B4-BE49-F238E27FC236}">
                <a16:creationId xmlns:a16="http://schemas.microsoft.com/office/drawing/2014/main" xmlns="" id="{B8CE1B0A-8664-43BF-A4C3-48084B09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8" t="26373" r="22328" b="18501"/>
          <a:stretch>
            <a:fillRect/>
          </a:stretch>
        </p:blipFill>
        <p:spPr bwMode="auto">
          <a:xfrm>
            <a:off x="2279649" y="1988840"/>
            <a:ext cx="7629525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書籍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1_TF02787940_TF02787940.potx" id="{E4A5FE8E-4BD4-4FB0-A38F-F1EAE933DD53}" vid="{3F795CD6-D941-463B-BA60-C19998ABAD90}"/>
    </a:ext>
  </a:extLst>
</a:theme>
</file>

<file path=ppt/theme/theme2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01D382-32B0-43EE-932C-28906AF37617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873beb7-5857-4685-be1f-d57550cc96cc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藍色書堆簡報 (寬螢幕)</Template>
  <TotalTime>0</TotalTime>
  <Words>4261</Words>
  <Application>Microsoft Office PowerPoint</Application>
  <PresentationFormat>自訂</PresentationFormat>
  <Paragraphs>767</Paragraphs>
  <Slides>55</Slides>
  <Notes>35</Notes>
  <HiddenSlides>0</HiddenSlides>
  <MMClips>0</MMClips>
  <ScaleCrop>false</ScaleCrop>
  <HeadingPairs>
    <vt:vector size="8" baseType="variant">
      <vt:variant>
        <vt:lpstr>使用字型</vt:lpstr>
      </vt:variant>
      <vt:variant>
        <vt:i4>16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55</vt:i4>
      </vt:variant>
    </vt:vector>
  </HeadingPairs>
  <TitlesOfParts>
    <vt:vector size="73" baseType="lpstr">
      <vt:lpstr>Helvetica Neue</vt:lpstr>
      <vt:lpstr>Helvetica Neue Medium</vt:lpstr>
      <vt:lpstr>Microsoft JhengHei UI</vt:lpstr>
      <vt:lpstr>細明體</vt:lpstr>
      <vt:lpstr>華康中明體</vt:lpstr>
      <vt:lpstr>微軟正黑體</vt:lpstr>
      <vt:lpstr>新細明體</vt:lpstr>
      <vt:lpstr>標楷體</vt:lpstr>
      <vt:lpstr>Arial</vt:lpstr>
      <vt:lpstr>Calibri</vt:lpstr>
      <vt:lpstr>Century Gothic</vt:lpstr>
      <vt:lpstr>Courier New</vt:lpstr>
      <vt:lpstr>Impact</vt:lpstr>
      <vt:lpstr>Times New Roman</vt:lpstr>
      <vt:lpstr>Verdana</vt:lpstr>
      <vt:lpstr>Wingdings</vt:lpstr>
      <vt:lpstr>書籍 16x9</vt:lpstr>
      <vt:lpstr>Visio</vt:lpstr>
      <vt:lpstr>耳鼻喉部臨床教學規劃 (交班簡報)  李日清  部長</vt:lpstr>
      <vt:lpstr>大綱</vt:lpstr>
      <vt:lpstr>PowerPoint 簡報</vt:lpstr>
      <vt:lpstr>訓練計劃重要課程暨教學活動 </vt:lpstr>
      <vt:lpstr>重要課程1-畢業前一般醫學訓練（UGY）核心課程及學習目標</vt:lpstr>
      <vt:lpstr>E-Portfolio-UGY核心課程操作畫面</vt:lpstr>
      <vt:lpstr>E-Portfolio-UGY核心課程操作畫面</vt:lpstr>
      <vt:lpstr>重要課程2-臨床技能核心課程</vt:lpstr>
      <vt:lpstr>重要課程2-臨床技能核心課程</vt:lpstr>
      <vt:lpstr>E-Portfolio-臨床技能核心課程操作畫面</vt:lpstr>
      <vt:lpstr>E-Portfolio-臨床技能核心課程操作畫面</vt:lpstr>
      <vt:lpstr>CTMS-臨床技能核心課程操作畫面</vt:lpstr>
      <vt:lpstr>重要課程3-本專科核心課程(特色課程)</vt:lpstr>
      <vt:lpstr>E-Portfolio-專科核心課程操作畫面</vt:lpstr>
      <vt:lpstr>E-Portfolio-專科核心課程操作畫面</vt:lpstr>
      <vt:lpstr>CTMS-專科核心課程(Checklist)操作畫面</vt:lpstr>
      <vt:lpstr>專科之全人照護學習重點</vt:lpstr>
      <vt:lpstr>專科之全人照護學習重點</vt:lpstr>
      <vt:lpstr>專科之全人照護學習重點</vt:lpstr>
      <vt:lpstr>專科之全人照護學習重點</vt:lpstr>
      <vt:lpstr>特色學習課程</vt:lpstr>
      <vt:lpstr>工作分配表暨臨床工作注意事項 </vt:lpstr>
      <vt:lpstr>PowerPoint 簡報</vt:lpstr>
      <vt:lpstr>晨報會</vt:lpstr>
      <vt:lpstr>晨報會</vt:lpstr>
      <vt:lpstr>PowerPoint 簡報</vt:lpstr>
      <vt:lpstr>教學門診</vt:lpstr>
      <vt:lpstr>PowerPoint 簡報</vt:lpstr>
      <vt:lpstr>PowerPoint 簡報</vt:lpstr>
      <vt:lpstr>教學住診</vt:lpstr>
      <vt:lpstr>PowerPoint 簡報</vt:lpstr>
      <vt:lpstr>耳鼻喉科實習應具備知識</vt:lpstr>
      <vt:lpstr>耳鼻喉科實習應具備技能</vt:lpstr>
      <vt:lpstr>工作分配表</vt:lpstr>
      <vt:lpstr>PowerPoint 簡報</vt:lpstr>
      <vt:lpstr>PowerPoint 簡報</vt:lpstr>
      <vt:lpstr>Primary care 安排與要求</vt:lpstr>
      <vt:lpstr>PowerPoint 簡報</vt:lpstr>
      <vt:lpstr>定期應繳交表單(作業) </vt:lpstr>
      <vt:lpstr>e-Portfolio系統_定期應繳交表單(作業)</vt:lpstr>
      <vt:lpstr>CTMS系統_定期應繳交表單(作業)</vt:lpstr>
      <vt:lpstr>學習績效評估及會議記錄上傳</vt:lpstr>
      <vt:lpstr>會議紀錄填寫</vt:lpstr>
      <vt:lpstr>評分方式說明</vt:lpstr>
      <vt:lpstr>核心課程完成方式與時限</vt:lpstr>
      <vt:lpstr>PowerPoint 簡報</vt:lpstr>
      <vt:lpstr>PowerPoint 簡報</vt:lpstr>
      <vt:lpstr>PowerPoint 簡報</vt:lpstr>
      <vt:lpstr>PowerPoint 簡報</vt:lpstr>
      <vt:lpstr>緊急應變疏散基本原則、火災應變通報流程暨實施要領：</vt:lpstr>
      <vt:lpstr>緊急應變疏散基本原則、火災應變通報流程暨實施要領：</vt:lpstr>
      <vt:lpstr>員工感染性意外事故處理流程</vt:lpstr>
      <vt:lpstr>實習醫學生之輔導與補強措施</vt:lpstr>
      <vt:lpstr>PowerPoint 簡報</vt:lpstr>
      <vt:lpstr>祝  實習愉快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2020-02-21T09:01:27Z</dcterms:created>
  <dcterms:modified xsi:type="dcterms:W3CDTF">2020-05-17T14:11:35Z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